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084" r:id="rId4"/>
    <p:sldId id="259" r:id="rId5"/>
    <p:sldId id="1979" r:id="rId6"/>
    <p:sldId id="1981" r:id="rId7"/>
    <p:sldId id="1983" r:id="rId8"/>
    <p:sldId id="1984" r:id="rId9"/>
    <p:sldId id="1985" r:id="rId10"/>
    <p:sldId id="1986" r:id="rId11"/>
    <p:sldId id="1987" r:id="rId12"/>
    <p:sldId id="1988" r:id="rId13"/>
    <p:sldId id="1989" r:id="rId14"/>
    <p:sldId id="1990" r:id="rId15"/>
    <p:sldId id="1991" r:id="rId16"/>
  </p:sldIdLst>
  <p:sldSz cx="12192000" cy="6858000"/>
  <p:notesSz cx="6858000" cy="9144000"/>
  <p:embeddedFontLst>
    <p:embeddedFont>
      <p:font typeface="나눔스퀘어 네오 Light" panose="020B0600000101010101" charset="-12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Noto Sans" panose="020B0502040504020204" pitchFamily="34" charset="0"/>
      <p:regular r:id="rId23"/>
      <p:bold r:id="rId24"/>
      <p:italic r:id="rId25"/>
      <p:boldItalic r:id="rId26"/>
    </p:embeddedFont>
    <p:embeddedFont>
      <p:font typeface="나눔스퀘어 네오 Bold" panose="00000800000000000000" pitchFamily="2" charset="-127"/>
      <p:bold r:id="rId27"/>
    </p:embeddedFont>
    <p:embeddedFont>
      <p:font typeface="나눔스퀘어 네오 ExtraBold" panose="00000900000000000000" pitchFamily="2" charset="-127"/>
      <p:bold r:id="rId28"/>
    </p:embeddedFont>
    <p:embeddedFont>
      <p:font typeface="나눔스퀘어 네오 Heavy" panose="00000A00000000000000" pitchFamily="2" charset="-127"/>
      <p:bold r:id="rId29"/>
    </p:embeddedFont>
    <p:embeddedFont>
      <p:font typeface="나눔스퀘어 네오 Regular" panose="00000500000000000000" pitchFamily="2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841"/>
    <a:srgbClr val="156082"/>
    <a:srgbClr val="677787"/>
    <a:srgbClr val="2C4359"/>
    <a:srgbClr val="FBFBFC"/>
    <a:srgbClr val="DE5A18"/>
    <a:srgbClr val="F09E70"/>
    <a:srgbClr val="EF9563"/>
    <a:srgbClr val="57BB33"/>
    <a:srgbClr val="1139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7533" autoAdjust="0"/>
  </p:normalViewPr>
  <p:slideViewPr>
    <p:cSldViewPr snapToGrid="0">
      <p:cViewPr varScale="1">
        <p:scale>
          <a:sx n="68" d="100"/>
          <a:sy n="68" d="100"/>
        </p:scale>
        <p:origin x="1190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hdphoto1.wdp>
</file>

<file path=ppt/media/image1.jp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15C32F-A0ED-4D3E-BC5F-A315168D7338}" type="datetimeFigureOut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AD1E41-171D-47BF-A292-E7335D4334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652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6F3ADF-E42D-381C-FE37-5B0C2E2CE9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22E1C4D-A822-D896-A113-FF9C809A16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E934EE-D7AF-9149-5AF2-55C485CAA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9A103-C491-4A9E-A743-4B5E74506354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242136-ACBC-8102-AFF9-1038806F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CE94F6-D9B0-F8CF-539A-E526C30F0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</a:defRPr>
            </a:lvl1pPr>
          </a:lstStyle>
          <a:p>
            <a:fld id="{3D33EA26-3590-4D69-9AC5-F1EFC03DF79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2705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D0530-262F-C30B-6F60-08345984D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6B9168-2111-0630-9B57-A9894F6177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077130-6620-A2FA-EF34-047E41AE8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9D1EB-DB77-4618-87EA-D5342F865E8F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CD2118-4DAD-476C-EF34-11956D918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4CDA1B-50B2-7ECE-2A85-C2B7E9B10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059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EEF154-FBEC-715B-1AE2-C1D76931EB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81CB09-0437-404C-5334-58FB89016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F8AFC9-DF2D-7E4C-E449-9F978796B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2AE3-A0B7-48F3-BF26-A953D47A32AD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3C6DA8-1CD7-68CA-19DC-7F44C304E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CA53F3-2E3D-A56D-E1D4-E05A6129C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04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ctrTitle"/>
          </p:nvPr>
        </p:nvSpPr>
        <p:spPr>
          <a:xfrm>
            <a:off x="1524001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599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106FED91-88A6-4433-9D42-CC2294EBE975}" type="datetime1">
              <a:rPr lang="ko-KR" altLang="en-US" smtClean="0"/>
              <a:t>2023-10-26</a:t>
            </a:fld>
            <a:endParaRPr/>
          </a:p>
        </p:txBody>
      </p:sp>
      <p:sp>
        <p:nvSpPr>
          <p:cNvPr id="19" name="Google Shape;19;p32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2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156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3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34286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09" lvl="1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463" lvl="2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617" lvl="3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771" lvl="4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2926" lvl="5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3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EED9E8DE-6C5E-411E-8640-72EFEB48EEB1}" type="datetime1">
              <a:rPr lang="ko-KR" altLang="en-US" smtClean="0"/>
              <a:t>2023-10-26</a:t>
            </a:fld>
            <a:endParaRPr/>
          </a:p>
        </p:txBody>
      </p:sp>
      <p:sp>
        <p:nvSpPr>
          <p:cNvPr id="25" name="Google Shape;25;p33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3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454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4"/>
          <p:cNvSpPr txBox="1"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599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4"/>
          <p:cNvSpPr txBox="1"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2285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309" lvl="1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463" lvl="2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617" lvl="3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5771" lvl="4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2926" lvl="5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080" lvl="6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234" lvl="7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389" lvl="8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4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F3030E24-4581-4B9A-A6BE-6826A5D004F7}" type="datetime1">
              <a:rPr lang="ko-KR" altLang="en-US" smtClean="0"/>
              <a:t>2023-10-26</a:t>
            </a:fld>
            <a:endParaRPr/>
          </a:p>
        </p:txBody>
      </p:sp>
      <p:sp>
        <p:nvSpPr>
          <p:cNvPr id="31" name="Google Shape;31;p34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4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1795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5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34286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09" lvl="1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463" lvl="2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617" lvl="3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771" lvl="4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2926" lvl="5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5"/>
          <p:cNvSpPr txBox="1">
            <a:spLocks noGrp="1"/>
          </p:cNvSpPr>
          <p:nvPr>
            <p:ph type="body" idx="2"/>
          </p:nvPr>
        </p:nvSpPr>
        <p:spPr>
          <a:xfrm>
            <a:off x="6172201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34286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09" lvl="1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463" lvl="2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617" lvl="3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771" lvl="4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2926" lvl="5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5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7DAF20C5-2BC6-4A0F-83A9-B9DFB7760385}" type="datetime1">
              <a:rPr lang="ko-KR" altLang="en-US" smtClean="0"/>
              <a:t>2023-10-26</a:t>
            </a:fld>
            <a:endParaRPr/>
          </a:p>
        </p:txBody>
      </p:sp>
      <p:sp>
        <p:nvSpPr>
          <p:cNvPr id="38" name="Google Shape;38;p35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5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227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6"/>
          <p:cNvSpPr txBox="1"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154" lvl="0" indent="-2285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309" lvl="1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463" lvl="2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617" lvl="3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5771" lvl="4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2926" lvl="5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080" lvl="6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234" lvl="7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389" lvl="8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6"/>
          <p:cNvSpPr txBox="1">
            <a:spLocks noGrp="1"/>
          </p:cNvSpPr>
          <p:nvPr>
            <p:ph type="body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34286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09" lvl="1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463" lvl="2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617" lvl="3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771" lvl="4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2926" lvl="5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6"/>
          <p:cNvSpPr txBox="1">
            <a:spLocks noGrp="1"/>
          </p:cNvSpPr>
          <p:nvPr>
            <p:ph type="body" idx="3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154" lvl="0" indent="-2285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309" lvl="1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463" lvl="2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617" lvl="3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5771" lvl="4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2926" lvl="5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080" lvl="6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234" lvl="7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389" lvl="8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6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34286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09" lvl="1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463" lvl="2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617" lvl="3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771" lvl="4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2926" lvl="5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6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5CE53227-CAF0-4692-9F2B-88F9277130C8}" type="datetime1">
              <a:rPr lang="ko-KR" altLang="en-US" smtClean="0"/>
              <a:t>2023-10-26</a:t>
            </a:fld>
            <a:endParaRPr/>
          </a:p>
        </p:txBody>
      </p:sp>
      <p:sp>
        <p:nvSpPr>
          <p:cNvPr id="47" name="Google Shape;47;p36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6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1442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7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7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D2487FF8-F317-4EAA-AEEF-C050CECF0321}" type="datetime1">
              <a:rPr lang="ko-KR" altLang="en-US" smtClean="0"/>
              <a:t>2023-10-26</a:t>
            </a:fld>
            <a:endParaRPr/>
          </a:p>
        </p:txBody>
      </p:sp>
      <p:sp>
        <p:nvSpPr>
          <p:cNvPr id="52" name="Google Shape;52;p37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7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0894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8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2BFC4C66-F46B-4F1A-A1AD-D945936E64F3}" type="datetime1">
              <a:rPr lang="ko-KR" altLang="en-US" smtClean="0"/>
              <a:t>2023-10-26</a:t>
            </a:fld>
            <a:endParaRPr/>
          </a:p>
        </p:txBody>
      </p:sp>
      <p:sp>
        <p:nvSpPr>
          <p:cNvPr id="56" name="Google Shape;56;p38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8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8383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9"/>
          <p:cNvSpPr txBox="1"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9"/>
          <p:cNvSpPr txBox="1">
            <a:spLocks noGrp="1"/>
          </p:cNvSpPr>
          <p:nvPr>
            <p:ph type="body"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43175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309" lvl="1" indent="-40635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463" lvl="2" indent="-38096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617" lvl="3" indent="-35556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5771" lvl="4" indent="-35556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2926" lvl="5" indent="-35556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080" lvl="6" indent="-35556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234" lvl="7" indent="-35556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389" lvl="8" indent="-35556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9"/>
          <p:cNvSpPr txBox="1">
            <a:spLocks noGrp="1"/>
          </p:cNvSpPr>
          <p:nvPr>
            <p:ph type="body" idx="2"/>
          </p:nvPr>
        </p:nvSpPr>
        <p:spPr>
          <a:xfrm>
            <a:off x="839789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2285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309" lvl="1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463" lvl="2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617" lvl="3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5771" lvl="4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2926" lvl="5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080" lvl="6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234" lvl="7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389" lvl="8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39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E24F5D26-AC0D-45F2-B7F1-37C538A0642E}" type="datetime1">
              <a:rPr lang="ko-KR" altLang="en-US" smtClean="0"/>
              <a:t>2023-10-26</a:t>
            </a:fld>
            <a:endParaRPr/>
          </a:p>
        </p:txBody>
      </p:sp>
      <p:sp>
        <p:nvSpPr>
          <p:cNvPr id="63" name="Google Shape;63;p39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9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468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9D864-40CC-4BED-BAAE-23CCC536E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4EDF74-A4D6-9D31-1014-AD8852D5B4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6433FF-468F-AD59-95BC-25E3C393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5249A-E254-4428-B002-86E37E972F63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50D0D2-1066-64BB-060F-BEEB7CA21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F4FAF2-B04A-AE30-170D-5A5A6D170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937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0"/>
          <p:cNvSpPr txBox="1"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0"/>
          <p:cNvSpPr>
            <a:spLocks noGrp="1"/>
          </p:cNvSpPr>
          <p:nvPr>
            <p:ph type="pic" idx="2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0"/>
          <p:cNvSpPr txBox="1">
            <a:spLocks noGrp="1"/>
          </p:cNvSpPr>
          <p:nvPr>
            <p:ph type="body" idx="1"/>
          </p:nvPr>
        </p:nvSpPr>
        <p:spPr>
          <a:xfrm>
            <a:off x="839789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228577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309" lvl="1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463" lvl="2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617" lvl="3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5771" lvl="4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2926" lvl="5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080" lvl="6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234" lvl="7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389" lvl="8" indent="-22857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40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7B5CFE99-04A6-452B-8C04-3CE8FAC0EAE7}" type="datetime1">
              <a:rPr lang="ko-KR" altLang="en-US" smtClean="0"/>
              <a:t>2023-10-26</a:t>
            </a:fld>
            <a:endParaRPr/>
          </a:p>
        </p:txBody>
      </p:sp>
      <p:sp>
        <p:nvSpPr>
          <p:cNvPr id="70" name="Google Shape;70;p40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0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2680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1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34286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09" lvl="1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463" lvl="2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617" lvl="3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771" lvl="4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2926" lvl="5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1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19209187-99E7-483C-A905-BC196308F1E3}" type="datetime1">
              <a:rPr lang="ko-KR" altLang="en-US" smtClean="0"/>
              <a:t>2023-10-26</a:t>
            </a:fld>
            <a:endParaRPr/>
          </a:p>
        </p:txBody>
      </p:sp>
      <p:sp>
        <p:nvSpPr>
          <p:cNvPr id="76" name="Google Shape;76;p41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1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524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154" lvl="0" indent="-342866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309" lvl="1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463" lvl="2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617" lvl="3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5771" lvl="4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2926" lvl="5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080" lvl="6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234" lvl="7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389" lvl="8" indent="-34286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2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5039F353-0400-44E5-8370-B4AE5DEB167B}" type="datetime1">
              <a:rPr lang="ko-KR" altLang="en-US" smtClean="0"/>
              <a:t>2023-10-26</a:t>
            </a:fld>
            <a:endParaRPr/>
          </a:p>
        </p:txBody>
      </p:sp>
      <p:sp>
        <p:nvSpPr>
          <p:cNvPr id="82" name="Google Shape;82;p42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2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07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5689-1E06-710E-B3B7-8683B7C7A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823494D-1A10-66BD-B142-304DA41AA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1B6F55-DAE8-CC59-D43D-8A46D1434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861A6-A454-4847-9EFF-1D03E07DE0C4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744EFF-9241-E32E-FA90-B0833C0F2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C69AD9-37DF-1564-6E31-463A78321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269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F6FF16-DE7D-3F24-1242-06CEF7E55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392A62-50C3-1023-4D9E-9E9E3BE6BB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8953C5-E1F5-D992-A05B-14A793F0DC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C09F5A-5B5F-34B2-E347-E69705C23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227AC-1725-4ABD-8B3F-D249514E9C38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7723E6-283D-7135-A450-F18EBF58D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2F0E9D-7729-96EA-BBB5-B592AFC16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157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2A0BAB-C119-48B0-9657-15A1F63A5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E9ECED-977B-7A52-7A59-616C298DE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CEC5E6-9EF3-56CE-6057-3467AE8F2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B5E8A19-4336-0D53-F342-5EC5C87FC1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8E4304A-E098-A57E-C67A-DAF113A20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D1172B-4DE2-290E-A67B-9831CAE8D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8B7BA-15C8-49A8-BA6F-8728E483B28D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3B9B8D1-DC98-A67F-3922-F04FACB4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116C684-FF39-3D8D-A0E8-21840CF2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718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421073-D74E-203A-41A2-8E41D48CC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79D99B-BF64-4F06-3910-BE6D15B9B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0F525-8ABB-49B8-81DE-354CC2543C3C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A4A3B6-0F22-B9D6-F8D5-4D9E60849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DA6992C-1A86-B46F-51CB-F492DD563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908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54AF3DE-D564-881A-A57A-5E9957D63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831E-3160-4F38-9CBF-DCFCEC1060E5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12D411-A2BD-3B09-B205-62DE89B83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40E67F-7303-759D-A3B6-E8CDCD0EB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13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B32E1A-96D9-858D-64EB-7642F8868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9815D3-0D8B-FB2F-CFE2-77A3EA507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2CDD63-A917-644D-9590-EF865BAC2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19B14F-140F-E48B-3D8F-6BB552E06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6434B-101E-4363-8F4E-91135B08C8CF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6066EC-56CB-DB97-3B20-29E9AA34C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721EF8-429F-912D-6D0D-B78A03B3C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188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DC08C5-B958-085D-B1B1-31335BA98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06D16FD-BABD-EB05-76C2-5ADB767889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2BD1E7-9F2F-BCE8-1F36-CC3CDFF12A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24C50C-9052-77AC-4B87-F3F75B1A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50B6D-6979-48C7-89DE-15F46FB77A52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949E8E-DB31-64AD-2E6E-B60CA2A68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5E3528-2F81-D107-4C9E-EFF3222AA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635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2784986-BC29-B2B7-7861-C0A639830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AB6343-BBDF-7275-4045-49320D547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9A8938-FA84-D776-DA0A-1EAAF41163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78A4E8-E8DF-4637-A308-7A4F416561B9}" type="datetime1">
              <a:rPr lang="ko-KR" altLang="en-US" smtClean="0"/>
              <a:t>2023-10-26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3D367C-E399-77C2-DA62-48C188ACC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74FAF7-17EF-7F85-71DA-CACF3358FB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33EA26-3590-4D69-9AC5-F1EFC03DF7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0100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 txBox="1"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1"/>
          <p:cNvSpPr txBox="1">
            <a:spLocks noGrp="1"/>
          </p:cNvSpPr>
          <p:nvPr>
            <p:ph type="dt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327ECF61-4AD6-41AC-BAC0-E7E2A3049E0D}" type="datetime1">
              <a:rPr lang="ko-KR" altLang="en-US" smtClean="0"/>
              <a:t>2023-10-26</a:t>
            </a:fld>
            <a:endParaRPr/>
          </a:p>
        </p:txBody>
      </p:sp>
      <p:sp>
        <p:nvSpPr>
          <p:cNvPr id="13" name="Google Shape;13;p31"/>
          <p:cNvSpPr txBox="1">
            <a:spLocks noGrp="1"/>
          </p:cNvSpPr>
          <p:nvPr>
            <p:ph type="ft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sldNum" idx="12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32848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608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/>
          <p:nvPr/>
        </p:nvSpPr>
        <p:spPr>
          <a:xfrm>
            <a:off x="563321" y="1971370"/>
            <a:ext cx="10227368" cy="1338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3" tIns="45694" rIns="91413" bIns="45694" anchor="t" anchorCtr="0">
            <a:spAutoFit/>
          </a:bodyPr>
          <a:lstStyle/>
          <a:p>
            <a:pPr algn="ctr" defTabSz="914309" latinLnBrk="0">
              <a:lnSpc>
                <a:spcPct val="150000"/>
              </a:lnSpc>
              <a:buClr>
                <a:srgbClr val="000000"/>
              </a:buClr>
            </a:pPr>
            <a:r>
              <a:rPr lang="en-US" sz="5400" b="1" kern="0" dirty="0" err="1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Streamlit</a:t>
            </a:r>
            <a:r>
              <a:rPr lang="ko-KR" altLang="en-US" sz="5400" b="1" kern="0" dirty="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en-US" altLang="ko-KR" sz="5400" b="1" kern="0" dirty="0">
                <a:solidFill>
                  <a:srgbClr val="FFFFFF"/>
                </a:solidFill>
                <a:latin typeface="Noto Sans"/>
                <a:ea typeface="Noto Sans"/>
                <a:cs typeface="Noto Sans"/>
                <a:sym typeface="Noto Sans"/>
              </a:rPr>
              <a:t>Tutorial</a:t>
            </a:r>
            <a:endParaRPr sz="5400" b="1" kern="0" dirty="0">
              <a:solidFill>
                <a:srgbClr val="FFFFFF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>
            <a:extLst>
              <a:ext uri="{FF2B5EF4-FFF2-40B4-BE49-F238E27FC236}">
                <a16:creationId xmlns:a16="http://schemas.microsoft.com/office/drawing/2014/main" id="{A9B8D7F9-5A71-23FB-8852-893CD388F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81166" y="2517298"/>
            <a:ext cx="5144807" cy="34328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AEDCFFB8-A49F-511E-0952-E09C50C7B502}"/>
              </a:ext>
            </a:extLst>
          </p:cNvPr>
          <p:cNvSpPr/>
          <p:nvPr/>
        </p:nvSpPr>
        <p:spPr>
          <a:xfrm>
            <a:off x="631897" y="5025683"/>
            <a:ext cx="756071" cy="108604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170719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위기요인과 통제 방안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13D131-FC8D-DDC5-E922-3C6586BF1475}"/>
              </a:ext>
            </a:extLst>
          </p:cNvPr>
          <p:cNvSpPr txBox="1"/>
          <p:nvPr/>
        </p:nvSpPr>
        <p:spPr>
          <a:xfrm>
            <a:off x="1258074" y="917428"/>
            <a:ext cx="3139321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데이터의 가치와 미래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C0F71-2929-D2E7-4CAA-6671AD905020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5AEBB7C5-13CF-F9CC-61DE-93A3C883D468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77F5-FAE2-142E-6E26-96D3B4D6ABDB}"/>
              </a:ext>
            </a:extLst>
          </p:cNvPr>
          <p:cNvSpPr txBox="1"/>
          <p:nvPr/>
        </p:nvSpPr>
        <p:spPr>
          <a:xfrm>
            <a:off x="712178" y="991005"/>
            <a:ext cx="3523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02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CC721F6-D25C-CA34-E4F1-2621219EFD75}"/>
              </a:ext>
            </a:extLst>
          </p:cNvPr>
          <p:cNvSpPr/>
          <p:nvPr/>
        </p:nvSpPr>
        <p:spPr>
          <a:xfrm>
            <a:off x="631897" y="2610803"/>
            <a:ext cx="756071" cy="108604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BFC015-C8CA-6805-46A2-C61C784816D6}"/>
              </a:ext>
            </a:extLst>
          </p:cNvPr>
          <p:cNvSpPr txBox="1"/>
          <p:nvPr/>
        </p:nvSpPr>
        <p:spPr>
          <a:xfrm>
            <a:off x="644429" y="2507657"/>
            <a:ext cx="5143812" cy="10444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사생활 침해</a:t>
            </a:r>
            <a:endParaRPr lang="en-US" altLang="ko-KR" dirty="0">
              <a:solidFill>
                <a:schemeClr val="tx2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 -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개인의 사생활 침해를 넘어 사회적 경제적 위협으로 변형될 수 있다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 -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익명화 기술이 발전하지만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아직 충분하지 않으며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정보가 오용될 때 위협이 커진다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    ex)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조지 </a:t>
            </a:r>
            <a:r>
              <a:rPr lang="ko-KR" altLang="en-US" dirty="0" err="1">
                <a:solidFill>
                  <a:schemeClr val="tx2"/>
                </a:solidFill>
                <a:latin typeface="+mn-ea"/>
                <a:ea typeface="+mn-ea"/>
              </a:rPr>
              <a:t>오웰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 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&lt;1984&gt;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의 빅 </a:t>
            </a:r>
            <a:r>
              <a:rPr lang="ko-KR" altLang="en-US" dirty="0" err="1">
                <a:solidFill>
                  <a:schemeClr val="tx2"/>
                </a:solidFill>
                <a:latin typeface="+mn-ea"/>
                <a:ea typeface="+mn-ea"/>
              </a:rPr>
              <a:t>브라더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 SNS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 개인정보 유출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C80AD72-B8D7-33B9-D8BC-B925798A987D}"/>
              </a:ext>
            </a:extLst>
          </p:cNvPr>
          <p:cNvSpPr/>
          <p:nvPr/>
        </p:nvSpPr>
        <p:spPr>
          <a:xfrm>
            <a:off x="631897" y="3818243"/>
            <a:ext cx="865448" cy="108604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B177FF1-262F-0901-B840-6F31ECE04A8B}"/>
              </a:ext>
            </a:extLst>
          </p:cNvPr>
          <p:cNvSpPr txBox="1"/>
          <p:nvPr/>
        </p:nvSpPr>
        <p:spPr>
          <a:xfrm>
            <a:off x="644429" y="3717144"/>
            <a:ext cx="4626166" cy="10444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책임원칙 훼손</a:t>
            </a:r>
            <a:endParaRPr lang="en-US" altLang="ko-KR" dirty="0">
              <a:solidFill>
                <a:schemeClr val="tx2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빅데이터 기반 분석과 예측기술이 발전하면서 정확도가 증가한 만큼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  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분석 대상이 되는 사람이 예측 알고리즘의 희생양이 될 가능성이 높아졌다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.</a:t>
            </a:r>
            <a:endParaRPr lang="ko-KR" altLang="en-US" dirty="0">
              <a:solidFill>
                <a:schemeClr val="tx2"/>
              </a:solidFill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    ex)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영화 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&lt;</a:t>
            </a:r>
            <a:r>
              <a:rPr lang="ko-KR" altLang="en-US" dirty="0" err="1">
                <a:solidFill>
                  <a:schemeClr val="tx2"/>
                </a:solidFill>
                <a:latin typeface="+mn-ea"/>
                <a:ea typeface="+mn-ea"/>
              </a:rPr>
              <a:t>마이너리티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 리포트 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&gt;</a:t>
            </a:r>
            <a:endParaRPr lang="ko-KR" altLang="en-US" dirty="0">
              <a:solidFill>
                <a:schemeClr val="tx2"/>
              </a:solidFill>
              <a:latin typeface="+mn-ea"/>
              <a:ea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8D90EB6-1380-943B-FD04-08CAA68F5643}"/>
              </a:ext>
            </a:extLst>
          </p:cNvPr>
          <p:cNvSpPr txBox="1"/>
          <p:nvPr/>
        </p:nvSpPr>
        <p:spPr>
          <a:xfrm>
            <a:off x="644429" y="4926631"/>
            <a:ext cx="6901590" cy="10444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데이터 오용</a:t>
            </a:r>
            <a:endParaRPr lang="en-US" altLang="ko-KR" dirty="0">
              <a:solidFill>
                <a:schemeClr val="tx2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데이터 과신 혹은 잘못된 지표의 사용으로 얻은 인사이트를 비즈니스에 적용할 경우 직접 손실이 발생할 수 있다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  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빅데이터는 과거를 분석하는 것이므로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 이를 과신하거나 오용하면 창조적인 제품을 개발하기 어렵다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    ex)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적군의 사망자 수로 전쟁의 승리를 예측하는 오류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B19CBF6-8035-ED46-CD7D-B488B809775A}"/>
              </a:ext>
            </a:extLst>
          </p:cNvPr>
          <p:cNvSpPr txBox="1"/>
          <p:nvPr/>
        </p:nvSpPr>
        <p:spPr>
          <a:xfrm>
            <a:off x="6159465" y="3001720"/>
            <a:ext cx="4494863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개인정보 제공자의 ‘</a:t>
            </a:r>
            <a:r>
              <a:rPr lang="ko-KR" altLang="en-US" dirty="0" err="1">
                <a:solidFill>
                  <a:schemeClr val="tx2"/>
                </a:solidFill>
              </a:rPr>
              <a:t>동의’를</a:t>
            </a:r>
            <a:r>
              <a:rPr lang="ko-KR" altLang="en-US" dirty="0">
                <a:solidFill>
                  <a:schemeClr val="tx2"/>
                </a:solidFill>
              </a:rPr>
              <a:t> 통해 해결하기보다 사용자의 ‘책임</a:t>
            </a:r>
            <a:r>
              <a:rPr lang="en-US" altLang="ko-KR" dirty="0">
                <a:solidFill>
                  <a:schemeClr val="tx2"/>
                </a:solidFill>
              </a:rPr>
              <a:t>'</a:t>
            </a:r>
            <a:r>
              <a:rPr lang="ko-KR" altLang="en-US" dirty="0">
                <a:solidFill>
                  <a:schemeClr val="tx2"/>
                </a:solidFill>
              </a:rPr>
              <a:t>으로 해결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1E409C-F3DC-A335-EE33-0CCA4077AD52}"/>
              </a:ext>
            </a:extLst>
          </p:cNvPr>
          <p:cNvSpPr txBox="1"/>
          <p:nvPr/>
        </p:nvSpPr>
        <p:spPr>
          <a:xfrm>
            <a:off x="5645665" y="4110103"/>
            <a:ext cx="4975039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특정인의 ‘성향</a:t>
            </a:r>
            <a:r>
              <a:rPr lang="en-US" altLang="ko-KR" dirty="0">
                <a:solidFill>
                  <a:schemeClr val="tx2"/>
                </a:solidFill>
              </a:rPr>
              <a:t>'</a:t>
            </a:r>
            <a:r>
              <a:rPr lang="ko-KR" altLang="en-US" dirty="0">
                <a:solidFill>
                  <a:schemeClr val="tx2"/>
                </a:solidFill>
              </a:rPr>
              <a:t>이 아닌 ‘행동 결과</a:t>
            </a:r>
            <a:r>
              <a:rPr lang="en-US" altLang="ko-KR" dirty="0">
                <a:solidFill>
                  <a:schemeClr val="tx2"/>
                </a:solidFill>
              </a:rPr>
              <a:t>'</a:t>
            </a:r>
            <a:r>
              <a:rPr lang="ko-KR" altLang="en-US" dirty="0">
                <a:solidFill>
                  <a:schemeClr val="tx2"/>
                </a:solidFill>
              </a:rPr>
              <a:t>를 보고 처벌한다</a:t>
            </a:r>
          </a:p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→</a:t>
            </a:r>
            <a:r>
              <a:rPr lang="en-US" altLang="ko-KR" dirty="0">
                <a:solidFill>
                  <a:schemeClr val="tx2"/>
                </a:solidFill>
              </a:rPr>
              <a:t> </a:t>
            </a:r>
            <a:r>
              <a:rPr lang="ko-KR" altLang="en-US" dirty="0">
                <a:solidFill>
                  <a:schemeClr val="tx2"/>
                </a:solidFill>
              </a:rPr>
              <a:t>범죄를 저지를 것이라 예상되더라도 아무런 조치를 취할 수 없음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0113930-4B9F-FC91-45CC-BF8B141A9079}"/>
              </a:ext>
            </a:extLst>
          </p:cNvPr>
          <p:cNvSpPr txBox="1"/>
          <p:nvPr/>
        </p:nvSpPr>
        <p:spPr>
          <a:xfrm>
            <a:off x="7986246" y="5312798"/>
            <a:ext cx="3839727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데이터 활용 로직인 알고리즘을 통하여 피해자를 구제</a:t>
            </a:r>
          </a:p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→</a:t>
            </a:r>
            <a:r>
              <a:rPr lang="en-US" altLang="ko-KR" dirty="0">
                <a:solidFill>
                  <a:schemeClr val="tx2"/>
                </a:solidFill>
              </a:rPr>
              <a:t> </a:t>
            </a:r>
            <a:r>
              <a:rPr lang="en-US" altLang="ko-KR" dirty="0" err="1">
                <a:solidFill>
                  <a:schemeClr val="tx2"/>
                </a:solidFill>
              </a:rPr>
              <a:t>Algorithmist</a:t>
            </a:r>
            <a:r>
              <a:rPr lang="en-US" altLang="ko-KR" dirty="0">
                <a:solidFill>
                  <a:schemeClr val="tx2"/>
                </a:solidFill>
              </a:rPr>
              <a:t> </a:t>
            </a:r>
            <a:r>
              <a:rPr lang="ko-KR" altLang="en-US" dirty="0">
                <a:solidFill>
                  <a:schemeClr val="tx2"/>
                </a:solidFill>
              </a:rPr>
              <a:t>로 사전 피해자 방지 및 구제</a:t>
            </a:r>
            <a:r>
              <a:rPr lang="en-US" altLang="ko-KR" dirty="0">
                <a:solidFill>
                  <a:schemeClr val="tx2"/>
                </a:solidFill>
              </a:rPr>
              <a:t> </a:t>
            </a:r>
            <a:r>
              <a:rPr lang="ko-KR" altLang="en-US" dirty="0">
                <a:solidFill>
                  <a:schemeClr val="tx2"/>
                </a:solidFill>
              </a:rPr>
              <a:t>가능</a:t>
            </a:r>
            <a:endParaRPr lang="en-US" altLang="ko-KR" dirty="0">
              <a:solidFill>
                <a:schemeClr val="tx2"/>
              </a:solidFill>
            </a:endParaRPr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E611B3A0-0892-2632-5F19-D4ECF7E6177A}"/>
              </a:ext>
            </a:extLst>
          </p:cNvPr>
          <p:cNvSpPr/>
          <p:nvPr/>
        </p:nvSpPr>
        <p:spPr>
          <a:xfrm rot="2700000">
            <a:off x="5884130" y="3035666"/>
            <a:ext cx="153605" cy="154798"/>
          </a:xfrm>
          <a:custGeom>
            <a:avLst/>
            <a:gdLst>
              <a:gd name="connsiteX0" fmla="*/ 136473 w 705050"/>
              <a:gd name="connsiteY0" fmla="*/ 91 h 705050"/>
              <a:gd name="connsiteX1" fmla="*/ 345050 w 705050"/>
              <a:gd name="connsiteY1" fmla="*/ 91 h 705050"/>
              <a:gd name="connsiteX2" fmla="*/ 345050 w 705050"/>
              <a:gd name="connsiteY2" fmla="*/ 0 h 705050"/>
              <a:gd name="connsiteX3" fmla="*/ 705050 w 705050"/>
              <a:gd name="connsiteY3" fmla="*/ 0 h 705050"/>
              <a:gd name="connsiteX4" fmla="*/ 705050 w 705050"/>
              <a:gd name="connsiteY4" fmla="*/ 360000 h 705050"/>
              <a:gd name="connsiteX5" fmla="*/ 704960 w 705050"/>
              <a:gd name="connsiteY5" fmla="*/ 360000 h 705050"/>
              <a:gd name="connsiteX6" fmla="*/ 704960 w 705050"/>
              <a:gd name="connsiteY6" fmla="*/ 575791 h 705050"/>
              <a:gd name="connsiteX7" fmla="*/ 482270 w 705050"/>
              <a:gd name="connsiteY7" fmla="*/ 575791 h 705050"/>
              <a:gd name="connsiteX8" fmla="*/ 482270 w 705050"/>
              <a:gd name="connsiteY8" fmla="*/ 380246 h 705050"/>
              <a:gd name="connsiteX9" fmla="*/ 157465 w 705050"/>
              <a:gd name="connsiteY9" fmla="*/ 705050 h 705050"/>
              <a:gd name="connsiteX10" fmla="*/ 0 w 705050"/>
              <a:gd name="connsiteY10" fmla="*/ 547585 h 705050"/>
              <a:gd name="connsiteX11" fmla="*/ 324804 w 705050"/>
              <a:gd name="connsiteY11" fmla="*/ 222781 h 705050"/>
              <a:gd name="connsiteX12" fmla="*/ 136473 w 705050"/>
              <a:gd name="connsiteY12" fmla="*/ 222781 h 705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5050" h="705050">
                <a:moveTo>
                  <a:pt x="136473" y="91"/>
                </a:moveTo>
                <a:lnTo>
                  <a:pt x="345050" y="91"/>
                </a:lnTo>
                <a:lnTo>
                  <a:pt x="345050" y="0"/>
                </a:lnTo>
                <a:lnTo>
                  <a:pt x="705050" y="0"/>
                </a:lnTo>
                <a:lnTo>
                  <a:pt x="705050" y="360000"/>
                </a:lnTo>
                <a:lnTo>
                  <a:pt x="704960" y="360000"/>
                </a:lnTo>
                <a:lnTo>
                  <a:pt x="704960" y="575791"/>
                </a:lnTo>
                <a:lnTo>
                  <a:pt x="482270" y="575791"/>
                </a:lnTo>
                <a:lnTo>
                  <a:pt x="482270" y="380246"/>
                </a:lnTo>
                <a:lnTo>
                  <a:pt x="157465" y="705050"/>
                </a:lnTo>
                <a:lnTo>
                  <a:pt x="0" y="547585"/>
                </a:lnTo>
                <a:lnTo>
                  <a:pt x="324804" y="222781"/>
                </a:lnTo>
                <a:lnTo>
                  <a:pt x="136473" y="2227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CA5085AA-09EA-9051-16B5-BC35E207174D}"/>
              </a:ext>
            </a:extLst>
          </p:cNvPr>
          <p:cNvSpPr/>
          <p:nvPr/>
        </p:nvSpPr>
        <p:spPr>
          <a:xfrm rot="2700000">
            <a:off x="5370330" y="4155044"/>
            <a:ext cx="153605" cy="154798"/>
          </a:xfrm>
          <a:custGeom>
            <a:avLst/>
            <a:gdLst>
              <a:gd name="connsiteX0" fmla="*/ 136473 w 705050"/>
              <a:gd name="connsiteY0" fmla="*/ 91 h 705050"/>
              <a:gd name="connsiteX1" fmla="*/ 345050 w 705050"/>
              <a:gd name="connsiteY1" fmla="*/ 91 h 705050"/>
              <a:gd name="connsiteX2" fmla="*/ 345050 w 705050"/>
              <a:gd name="connsiteY2" fmla="*/ 0 h 705050"/>
              <a:gd name="connsiteX3" fmla="*/ 705050 w 705050"/>
              <a:gd name="connsiteY3" fmla="*/ 0 h 705050"/>
              <a:gd name="connsiteX4" fmla="*/ 705050 w 705050"/>
              <a:gd name="connsiteY4" fmla="*/ 360000 h 705050"/>
              <a:gd name="connsiteX5" fmla="*/ 704960 w 705050"/>
              <a:gd name="connsiteY5" fmla="*/ 360000 h 705050"/>
              <a:gd name="connsiteX6" fmla="*/ 704960 w 705050"/>
              <a:gd name="connsiteY6" fmla="*/ 575791 h 705050"/>
              <a:gd name="connsiteX7" fmla="*/ 482270 w 705050"/>
              <a:gd name="connsiteY7" fmla="*/ 575791 h 705050"/>
              <a:gd name="connsiteX8" fmla="*/ 482270 w 705050"/>
              <a:gd name="connsiteY8" fmla="*/ 380246 h 705050"/>
              <a:gd name="connsiteX9" fmla="*/ 157465 w 705050"/>
              <a:gd name="connsiteY9" fmla="*/ 705050 h 705050"/>
              <a:gd name="connsiteX10" fmla="*/ 0 w 705050"/>
              <a:gd name="connsiteY10" fmla="*/ 547585 h 705050"/>
              <a:gd name="connsiteX11" fmla="*/ 324804 w 705050"/>
              <a:gd name="connsiteY11" fmla="*/ 222781 h 705050"/>
              <a:gd name="connsiteX12" fmla="*/ 136473 w 705050"/>
              <a:gd name="connsiteY12" fmla="*/ 222781 h 705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5050" h="705050">
                <a:moveTo>
                  <a:pt x="136473" y="91"/>
                </a:moveTo>
                <a:lnTo>
                  <a:pt x="345050" y="91"/>
                </a:lnTo>
                <a:lnTo>
                  <a:pt x="345050" y="0"/>
                </a:lnTo>
                <a:lnTo>
                  <a:pt x="705050" y="0"/>
                </a:lnTo>
                <a:lnTo>
                  <a:pt x="705050" y="360000"/>
                </a:lnTo>
                <a:lnTo>
                  <a:pt x="704960" y="360000"/>
                </a:lnTo>
                <a:lnTo>
                  <a:pt x="704960" y="575791"/>
                </a:lnTo>
                <a:lnTo>
                  <a:pt x="482270" y="575791"/>
                </a:lnTo>
                <a:lnTo>
                  <a:pt x="482270" y="380246"/>
                </a:lnTo>
                <a:lnTo>
                  <a:pt x="157465" y="705050"/>
                </a:lnTo>
                <a:lnTo>
                  <a:pt x="0" y="547585"/>
                </a:lnTo>
                <a:lnTo>
                  <a:pt x="324804" y="222781"/>
                </a:lnTo>
                <a:lnTo>
                  <a:pt x="136473" y="2227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1DAECD1B-9B5C-0525-74AA-143AC282BE5B}"/>
              </a:ext>
            </a:extLst>
          </p:cNvPr>
          <p:cNvSpPr/>
          <p:nvPr/>
        </p:nvSpPr>
        <p:spPr>
          <a:xfrm rot="2700000">
            <a:off x="7665129" y="5357740"/>
            <a:ext cx="153605" cy="154798"/>
          </a:xfrm>
          <a:custGeom>
            <a:avLst/>
            <a:gdLst>
              <a:gd name="connsiteX0" fmla="*/ 136473 w 705050"/>
              <a:gd name="connsiteY0" fmla="*/ 91 h 705050"/>
              <a:gd name="connsiteX1" fmla="*/ 345050 w 705050"/>
              <a:gd name="connsiteY1" fmla="*/ 91 h 705050"/>
              <a:gd name="connsiteX2" fmla="*/ 345050 w 705050"/>
              <a:gd name="connsiteY2" fmla="*/ 0 h 705050"/>
              <a:gd name="connsiteX3" fmla="*/ 705050 w 705050"/>
              <a:gd name="connsiteY3" fmla="*/ 0 h 705050"/>
              <a:gd name="connsiteX4" fmla="*/ 705050 w 705050"/>
              <a:gd name="connsiteY4" fmla="*/ 360000 h 705050"/>
              <a:gd name="connsiteX5" fmla="*/ 704960 w 705050"/>
              <a:gd name="connsiteY5" fmla="*/ 360000 h 705050"/>
              <a:gd name="connsiteX6" fmla="*/ 704960 w 705050"/>
              <a:gd name="connsiteY6" fmla="*/ 575791 h 705050"/>
              <a:gd name="connsiteX7" fmla="*/ 482270 w 705050"/>
              <a:gd name="connsiteY7" fmla="*/ 575791 h 705050"/>
              <a:gd name="connsiteX8" fmla="*/ 482270 w 705050"/>
              <a:gd name="connsiteY8" fmla="*/ 380246 h 705050"/>
              <a:gd name="connsiteX9" fmla="*/ 157465 w 705050"/>
              <a:gd name="connsiteY9" fmla="*/ 705050 h 705050"/>
              <a:gd name="connsiteX10" fmla="*/ 0 w 705050"/>
              <a:gd name="connsiteY10" fmla="*/ 547585 h 705050"/>
              <a:gd name="connsiteX11" fmla="*/ 324804 w 705050"/>
              <a:gd name="connsiteY11" fmla="*/ 222781 h 705050"/>
              <a:gd name="connsiteX12" fmla="*/ 136473 w 705050"/>
              <a:gd name="connsiteY12" fmla="*/ 222781 h 705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5050" h="705050">
                <a:moveTo>
                  <a:pt x="136473" y="91"/>
                </a:moveTo>
                <a:lnTo>
                  <a:pt x="345050" y="91"/>
                </a:lnTo>
                <a:lnTo>
                  <a:pt x="345050" y="0"/>
                </a:lnTo>
                <a:lnTo>
                  <a:pt x="705050" y="0"/>
                </a:lnTo>
                <a:lnTo>
                  <a:pt x="705050" y="360000"/>
                </a:lnTo>
                <a:lnTo>
                  <a:pt x="704960" y="360000"/>
                </a:lnTo>
                <a:lnTo>
                  <a:pt x="704960" y="575791"/>
                </a:lnTo>
                <a:lnTo>
                  <a:pt x="482270" y="575791"/>
                </a:lnTo>
                <a:lnTo>
                  <a:pt x="482270" y="380246"/>
                </a:lnTo>
                <a:lnTo>
                  <a:pt x="157465" y="705050"/>
                </a:lnTo>
                <a:lnTo>
                  <a:pt x="0" y="547585"/>
                </a:lnTo>
                <a:lnTo>
                  <a:pt x="324804" y="222781"/>
                </a:lnTo>
                <a:lnTo>
                  <a:pt x="136473" y="2227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F5CA3E-A1DF-D364-AE99-F83C5684A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643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B5D827DB-30C7-F977-5489-8B383FAF2B8A}"/>
              </a:ext>
            </a:extLst>
          </p:cNvPr>
          <p:cNvSpPr/>
          <p:nvPr/>
        </p:nvSpPr>
        <p:spPr>
          <a:xfrm>
            <a:off x="644431" y="4159689"/>
            <a:ext cx="5320940" cy="1780881"/>
          </a:xfrm>
          <a:prstGeom prst="roundRect">
            <a:avLst>
              <a:gd name="adj" fmla="val 348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6CDC3720-1D09-9EF5-0A65-D61869E9C3E7}"/>
              </a:ext>
            </a:extLst>
          </p:cNvPr>
          <p:cNvSpPr/>
          <p:nvPr/>
        </p:nvSpPr>
        <p:spPr>
          <a:xfrm>
            <a:off x="6226629" y="4159689"/>
            <a:ext cx="5320940" cy="1780881"/>
          </a:xfrm>
          <a:prstGeom prst="roundRect">
            <a:avLst>
              <a:gd name="adj" fmla="val 348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D269D5D-2F34-AF3D-B2A2-48CC6E47947E}"/>
              </a:ext>
            </a:extLst>
          </p:cNvPr>
          <p:cNvSpPr txBox="1"/>
          <p:nvPr/>
        </p:nvSpPr>
        <p:spPr>
          <a:xfrm>
            <a:off x="5666048" y="4634630"/>
            <a:ext cx="766912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ko-KR" altLang="en-US" sz="5400" i="1" dirty="0">
                <a:solidFill>
                  <a:schemeClr val="bg2">
                    <a:lumMod val="90000"/>
                  </a:schemeClr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→</a:t>
            </a:r>
            <a:endParaRPr lang="en-US" altLang="ko-KR" sz="5400" i="1" dirty="0">
              <a:solidFill>
                <a:schemeClr val="bg2">
                  <a:lumMod val="90000"/>
                </a:schemeClr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13064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 회의론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C0F71-2929-D2E7-4CAA-6671AD905020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5AEBB7C5-13CF-F9CC-61DE-93A3C883D468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77F5-FAE2-142E-6E26-96D3B4D6ABDB}"/>
              </a:ext>
            </a:extLst>
          </p:cNvPr>
          <p:cNvSpPr txBox="1"/>
          <p:nvPr/>
        </p:nvSpPr>
        <p:spPr>
          <a:xfrm>
            <a:off x="708972" y="991005"/>
            <a:ext cx="358753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03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8F3E7C-7BA2-B2D2-71ED-DF83E3D778B8}"/>
              </a:ext>
            </a:extLst>
          </p:cNvPr>
          <p:cNvSpPr txBox="1"/>
          <p:nvPr/>
        </p:nvSpPr>
        <p:spPr>
          <a:xfrm>
            <a:off x="1258074" y="917428"/>
            <a:ext cx="7432804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가치창조를 위한 데이터 사이언스와 전략 인사이트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85BB66-9AFB-BB5F-33F1-0935772E27C9}"/>
              </a:ext>
            </a:extLst>
          </p:cNvPr>
          <p:cNvSpPr txBox="1"/>
          <p:nvPr/>
        </p:nvSpPr>
        <p:spPr>
          <a:xfrm>
            <a:off x="644432" y="2507657"/>
            <a:ext cx="5961332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부정적 학습효과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과거 고객관계관리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(CRM)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에서의 공포 마케팅 → 투자 대비 효과 미흡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4121ECC-881C-0F1C-BCD4-0BC131DA43CE}"/>
              </a:ext>
            </a:extLst>
          </p:cNvPr>
          <p:cNvSpPr txBox="1"/>
          <p:nvPr/>
        </p:nvSpPr>
        <p:spPr>
          <a:xfrm>
            <a:off x="644431" y="2784971"/>
            <a:ext cx="6435637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부적절한 성공사례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빅데이터 필요 없는 분석사례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기존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CRM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분석 성과를 빅데이터 분석 성과로 과대포장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45" name="자유형: 도형 44">
            <a:extLst>
              <a:ext uri="{FF2B5EF4-FFF2-40B4-BE49-F238E27FC236}">
                <a16:creationId xmlns:a16="http://schemas.microsoft.com/office/drawing/2014/main" id="{C0F278AC-D381-DAE3-79E6-7FC4E52E72C2}"/>
              </a:ext>
            </a:extLst>
          </p:cNvPr>
          <p:cNvSpPr/>
          <p:nvPr/>
        </p:nvSpPr>
        <p:spPr>
          <a:xfrm rot="2700000">
            <a:off x="1983114" y="3192333"/>
            <a:ext cx="153605" cy="154798"/>
          </a:xfrm>
          <a:custGeom>
            <a:avLst/>
            <a:gdLst>
              <a:gd name="connsiteX0" fmla="*/ 136473 w 705050"/>
              <a:gd name="connsiteY0" fmla="*/ 91 h 705050"/>
              <a:gd name="connsiteX1" fmla="*/ 345050 w 705050"/>
              <a:gd name="connsiteY1" fmla="*/ 91 h 705050"/>
              <a:gd name="connsiteX2" fmla="*/ 345050 w 705050"/>
              <a:gd name="connsiteY2" fmla="*/ 0 h 705050"/>
              <a:gd name="connsiteX3" fmla="*/ 705050 w 705050"/>
              <a:gd name="connsiteY3" fmla="*/ 0 h 705050"/>
              <a:gd name="connsiteX4" fmla="*/ 705050 w 705050"/>
              <a:gd name="connsiteY4" fmla="*/ 360000 h 705050"/>
              <a:gd name="connsiteX5" fmla="*/ 704960 w 705050"/>
              <a:gd name="connsiteY5" fmla="*/ 360000 h 705050"/>
              <a:gd name="connsiteX6" fmla="*/ 704960 w 705050"/>
              <a:gd name="connsiteY6" fmla="*/ 575791 h 705050"/>
              <a:gd name="connsiteX7" fmla="*/ 482270 w 705050"/>
              <a:gd name="connsiteY7" fmla="*/ 575791 h 705050"/>
              <a:gd name="connsiteX8" fmla="*/ 482270 w 705050"/>
              <a:gd name="connsiteY8" fmla="*/ 380246 h 705050"/>
              <a:gd name="connsiteX9" fmla="*/ 157465 w 705050"/>
              <a:gd name="connsiteY9" fmla="*/ 705050 h 705050"/>
              <a:gd name="connsiteX10" fmla="*/ 0 w 705050"/>
              <a:gd name="connsiteY10" fmla="*/ 547585 h 705050"/>
              <a:gd name="connsiteX11" fmla="*/ 324804 w 705050"/>
              <a:gd name="connsiteY11" fmla="*/ 222781 h 705050"/>
              <a:gd name="connsiteX12" fmla="*/ 136473 w 705050"/>
              <a:gd name="connsiteY12" fmla="*/ 222781 h 705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5050" h="705050">
                <a:moveTo>
                  <a:pt x="136473" y="91"/>
                </a:moveTo>
                <a:lnTo>
                  <a:pt x="345050" y="91"/>
                </a:lnTo>
                <a:lnTo>
                  <a:pt x="345050" y="0"/>
                </a:lnTo>
                <a:lnTo>
                  <a:pt x="705050" y="0"/>
                </a:lnTo>
                <a:lnTo>
                  <a:pt x="705050" y="360000"/>
                </a:lnTo>
                <a:lnTo>
                  <a:pt x="704960" y="360000"/>
                </a:lnTo>
                <a:lnTo>
                  <a:pt x="704960" y="575791"/>
                </a:lnTo>
                <a:lnTo>
                  <a:pt x="482270" y="575791"/>
                </a:lnTo>
                <a:lnTo>
                  <a:pt x="482270" y="380246"/>
                </a:lnTo>
                <a:lnTo>
                  <a:pt x="157465" y="705050"/>
                </a:lnTo>
                <a:lnTo>
                  <a:pt x="0" y="547585"/>
                </a:lnTo>
                <a:lnTo>
                  <a:pt x="324804" y="222781"/>
                </a:lnTo>
                <a:lnTo>
                  <a:pt x="136473" y="2227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84B64EF-CB45-A0A6-CB17-308E6ADF4AC5}"/>
              </a:ext>
            </a:extLst>
          </p:cNvPr>
          <p:cNvSpPr txBox="1"/>
          <p:nvPr/>
        </p:nvSpPr>
        <p:spPr>
          <a:xfrm>
            <a:off x="2230448" y="3138661"/>
            <a:ext cx="5163978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단순히 빅데이터에 포커스를 두지 말고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b="1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분석을 통해 가치를 만드는 것에 집중해야 함</a:t>
            </a:r>
            <a:endParaRPr lang="en-US" altLang="ko-KR" b="1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80C9291-A781-AEA8-1007-6726745D3252}"/>
              </a:ext>
            </a:extLst>
          </p:cNvPr>
          <p:cNvSpPr txBox="1"/>
          <p:nvPr/>
        </p:nvSpPr>
        <p:spPr>
          <a:xfrm>
            <a:off x="644432" y="3750725"/>
            <a:ext cx="228908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 분석 전략 인사이트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1C6437D-232B-7777-3413-0F296A43C8CE}"/>
              </a:ext>
            </a:extLst>
          </p:cNvPr>
          <p:cNvSpPr txBox="1"/>
          <p:nvPr/>
        </p:nvSpPr>
        <p:spPr>
          <a:xfrm>
            <a:off x="2287837" y="4285722"/>
            <a:ext cx="202744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일차원적 분석 애플리케이션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B5FFDAC-1F3B-6A9A-6C98-478975C8F51C}"/>
              </a:ext>
            </a:extLst>
          </p:cNvPr>
          <p:cNvSpPr txBox="1"/>
          <p:nvPr/>
        </p:nvSpPr>
        <p:spPr>
          <a:xfrm>
            <a:off x="7876722" y="4286226"/>
            <a:ext cx="2027441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전략 도출 가치 기반 분석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6114BEE-389C-A496-CC2B-62E306C6F9B7}"/>
              </a:ext>
            </a:extLst>
          </p:cNvPr>
          <p:cNvSpPr txBox="1"/>
          <p:nvPr/>
        </p:nvSpPr>
        <p:spPr>
          <a:xfrm>
            <a:off x="6360285" y="4628886"/>
            <a:ext cx="5053627" cy="10813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200" dirty="0" err="1"/>
              <a:t>ㆍ전략적</a:t>
            </a:r>
            <a:r>
              <a:rPr lang="ko-KR" altLang="en-US" sz="1200" dirty="0"/>
              <a:t> 통찰력의 창출에 포커스를</a:t>
            </a:r>
            <a:r>
              <a:rPr lang="en-US" altLang="ko-KR" sz="1200" dirty="0"/>
              <a:t> </a:t>
            </a:r>
            <a:r>
              <a:rPr lang="ko-KR" altLang="en-US" sz="1200" dirty="0"/>
              <a:t>두었을 때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 </a:t>
            </a:r>
            <a:r>
              <a:rPr lang="ko-KR" altLang="en-US" sz="1200" dirty="0"/>
              <a:t>해당 사업에 중요한 기회를 발굴</a:t>
            </a:r>
            <a:r>
              <a:rPr lang="en-US" altLang="ko-KR" sz="1200" dirty="0"/>
              <a:t>, </a:t>
            </a:r>
            <a:r>
              <a:rPr lang="ko-KR" altLang="en-US" sz="1200" dirty="0"/>
              <a:t>주요 경영진의 지원을 얻게 됨</a:t>
            </a:r>
            <a:endParaRPr lang="en-US" altLang="ko-KR" sz="1200" dirty="0"/>
          </a:p>
          <a:p>
            <a:pPr>
              <a:lnSpc>
                <a:spcPct val="150000"/>
              </a:lnSpc>
            </a:pPr>
            <a:r>
              <a:rPr lang="ko-KR" altLang="en-US" sz="1200" dirty="0" err="1"/>
              <a:t>ㆍ분석의</a:t>
            </a:r>
            <a:r>
              <a:rPr lang="ko-KR" altLang="en-US" sz="1200" dirty="0"/>
              <a:t> </a:t>
            </a:r>
            <a:r>
              <a:rPr lang="ko-KR" altLang="en-US" sz="1200" b="1" dirty="0"/>
              <a:t>활용 범위를 더 넓고 전략적으로 변화</a:t>
            </a:r>
            <a:r>
              <a:rPr lang="ko-KR" altLang="en-US" sz="1200" dirty="0"/>
              <a:t>시키고</a:t>
            </a:r>
            <a:r>
              <a:rPr lang="en-US" altLang="ko-KR" sz="1200" dirty="0"/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1200" dirty="0"/>
              <a:t>     </a:t>
            </a:r>
            <a:r>
              <a:rPr lang="ko-KR" altLang="en-US" sz="1200" b="1" dirty="0"/>
              <a:t>전략적 인사이트를 주는 가치 기반의 분석 단계</a:t>
            </a:r>
            <a:r>
              <a:rPr lang="ko-KR" altLang="en-US" sz="1200" dirty="0"/>
              <a:t>로 나아가야 함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16E5BC7-FC7C-51A0-9C89-725BACCCE27E}"/>
              </a:ext>
            </a:extLst>
          </p:cNvPr>
          <p:cNvSpPr txBox="1"/>
          <p:nvPr/>
        </p:nvSpPr>
        <p:spPr>
          <a:xfrm>
            <a:off x="774745" y="4628886"/>
            <a:ext cx="5053627" cy="10813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200" dirty="0" err="1"/>
              <a:t>ㆍ금융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신용점수 산정</a:t>
            </a:r>
            <a:r>
              <a:rPr lang="en-US" altLang="ko-KR" sz="1200" dirty="0"/>
              <a:t>, </a:t>
            </a:r>
            <a:r>
              <a:rPr lang="ko-KR" altLang="en-US" sz="1200" dirty="0"/>
              <a:t>사기 탐지</a:t>
            </a:r>
            <a:r>
              <a:rPr lang="en-US" altLang="ko-KR" sz="1200" dirty="0"/>
              <a:t>, </a:t>
            </a:r>
            <a:r>
              <a:rPr lang="ko-KR" altLang="en-US" sz="1200" dirty="0"/>
              <a:t>프로그램 트레이딩</a:t>
            </a:r>
            <a:r>
              <a:rPr lang="en-US" altLang="ko-KR" sz="1200" dirty="0"/>
              <a:t>, </a:t>
            </a:r>
            <a:r>
              <a:rPr lang="ko-KR" altLang="en-US" sz="1200" dirty="0"/>
              <a:t>클레임 분석</a:t>
            </a:r>
            <a:r>
              <a:rPr lang="en-US" altLang="ko-KR" sz="1200" dirty="0"/>
              <a:t>, </a:t>
            </a:r>
            <a:r>
              <a:rPr lang="ko-KR" altLang="en-US" sz="1200" dirty="0"/>
              <a:t>고객 수익성 분석</a:t>
            </a:r>
          </a:p>
          <a:p>
            <a:pPr>
              <a:lnSpc>
                <a:spcPct val="150000"/>
              </a:lnSpc>
            </a:pPr>
            <a:r>
              <a:rPr lang="ko-KR" altLang="en-US" sz="1200" dirty="0" err="1"/>
              <a:t>ㆍ병원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가격 책정</a:t>
            </a:r>
            <a:r>
              <a:rPr lang="en-US" altLang="ko-KR" sz="1200" dirty="0"/>
              <a:t>, </a:t>
            </a:r>
            <a:r>
              <a:rPr lang="ko-KR" altLang="en-US" sz="1200" dirty="0"/>
              <a:t>고객 로열티</a:t>
            </a:r>
            <a:r>
              <a:rPr lang="en-US" altLang="ko-KR" sz="1200" dirty="0"/>
              <a:t>, </a:t>
            </a:r>
            <a:r>
              <a:rPr lang="ko-KR" altLang="en-US" sz="1200" dirty="0"/>
              <a:t>수익 관리</a:t>
            </a:r>
          </a:p>
          <a:p>
            <a:pPr>
              <a:lnSpc>
                <a:spcPct val="150000"/>
              </a:lnSpc>
            </a:pPr>
            <a:r>
              <a:rPr lang="ko-KR" altLang="en-US" sz="1200" dirty="0" err="1"/>
              <a:t>ㆍ에너지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트레이딩</a:t>
            </a:r>
            <a:r>
              <a:rPr lang="en-US" altLang="ko-KR" sz="1200" dirty="0"/>
              <a:t>, </a:t>
            </a:r>
            <a:r>
              <a:rPr lang="ko-KR" altLang="en-US" sz="1200" dirty="0"/>
              <a:t>공급</a:t>
            </a:r>
            <a:r>
              <a:rPr lang="en-US" altLang="ko-KR" sz="1200" dirty="0"/>
              <a:t>, </a:t>
            </a:r>
            <a:r>
              <a:rPr lang="ko-KR" altLang="en-US" sz="1200" dirty="0"/>
              <a:t>수요 예측</a:t>
            </a:r>
          </a:p>
          <a:p>
            <a:pPr>
              <a:lnSpc>
                <a:spcPct val="150000"/>
              </a:lnSpc>
            </a:pPr>
            <a:r>
              <a:rPr lang="ko-KR" altLang="en-US" sz="1200" dirty="0" err="1"/>
              <a:t>ㆍ정부</a:t>
            </a:r>
            <a:r>
              <a:rPr lang="ko-KR" altLang="en-US" sz="1200" dirty="0"/>
              <a:t> </a:t>
            </a:r>
            <a:r>
              <a:rPr lang="en-US" altLang="ko-KR" sz="1200" dirty="0"/>
              <a:t>: </a:t>
            </a:r>
            <a:r>
              <a:rPr lang="ko-KR" altLang="en-US" sz="1200" dirty="0"/>
              <a:t>사기 탐지</a:t>
            </a:r>
            <a:r>
              <a:rPr lang="en-US" altLang="ko-KR" sz="1200" dirty="0"/>
              <a:t>, </a:t>
            </a:r>
            <a:r>
              <a:rPr lang="ko-KR" altLang="en-US" sz="1200" dirty="0"/>
              <a:t>사례 관리</a:t>
            </a:r>
            <a:r>
              <a:rPr lang="en-US" altLang="ko-KR" sz="1200" dirty="0"/>
              <a:t>, </a:t>
            </a:r>
            <a:r>
              <a:rPr lang="ko-KR" altLang="en-US" sz="1200" dirty="0"/>
              <a:t>범죄 방지</a:t>
            </a:r>
            <a:r>
              <a:rPr lang="en-US" altLang="ko-KR" sz="1200" dirty="0"/>
              <a:t>, </a:t>
            </a:r>
            <a:r>
              <a:rPr lang="ko-KR" altLang="en-US" sz="1200" dirty="0"/>
              <a:t>수익 최적화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36CC459-3E6D-6969-A14C-ACA00D162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254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C0F71-2929-D2E7-4CAA-6671AD905020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5AEBB7C5-13CF-F9CC-61DE-93A3C883D468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77F5-FAE2-142E-6E26-96D3B4D6ABDB}"/>
              </a:ext>
            </a:extLst>
          </p:cNvPr>
          <p:cNvSpPr txBox="1"/>
          <p:nvPr/>
        </p:nvSpPr>
        <p:spPr>
          <a:xfrm>
            <a:off x="708972" y="991005"/>
            <a:ext cx="358753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03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8F3E7C-7BA2-B2D2-71ED-DF83E3D778B8}"/>
              </a:ext>
            </a:extLst>
          </p:cNvPr>
          <p:cNvSpPr txBox="1"/>
          <p:nvPr/>
        </p:nvSpPr>
        <p:spPr>
          <a:xfrm>
            <a:off x="1258074" y="917428"/>
            <a:ext cx="7432804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가치창조를 위한 데이터 사이언스와 전략 인사이트 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7FECD88-32FA-119D-C063-1DBDC5847E36}"/>
              </a:ext>
            </a:extLst>
          </p:cNvPr>
          <p:cNvSpPr/>
          <p:nvPr/>
        </p:nvSpPr>
        <p:spPr>
          <a:xfrm>
            <a:off x="6290126" y="3156681"/>
            <a:ext cx="5439905" cy="2877185"/>
          </a:xfrm>
          <a:prstGeom prst="roundRect">
            <a:avLst>
              <a:gd name="adj" fmla="val 348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1004F-7929-D7ED-6FA5-4A39A2EC04C6}"/>
              </a:ext>
            </a:extLst>
          </p:cNvPr>
          <p:cNvSpPr txBox="1"/>
          <p:nvPr/>
        </p:nvSpPr>
        <p:spPr>
          <a:xfrm>
            <a:off x="644432" y="2096402"/>
            <a:ext cx="13064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데이터 사이언스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A131F8-96AC-F811-B3FD-E78FE1C808BD}"/>
              </a:ext>
            </a:extLst>
          </p:cNvPr>
          <p:cNvSpPr txBox="1"/>
          <p:nvPr/>
        </p:nvSpPr>
        <p:spPr>
          <a:xfrm>
            <a:off x="1258074" y="2460872"/>
            <a:ext cx="649754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 공학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수학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통계학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컴퓨터공학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시각화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해커의 사고방식 등 해당 분야의 전문지식을 종합한 학문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8FCCA5-EE98-F83A-E0F6-8FE787D774BD}"/>
              </a:ext>
            </a:extLst>
          </p:cNvPr>
          <p:cNvSpPr txBox="1"/>
          <p:nvPr/>
        </p:nvSpPr>
        <p:spPr>
          <a:xfrm>
            <a:off x="645917" y="2820993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</a:rPr>
              <a:t>- </a:t>
            </a:r>
            <a:r>
              <a:rPr lang="ko-KR" altLang="en-US" dirty="0">
                <a:solidFill>
                  <a:schemeClr val="tx2"/>
                </a:solidFill>
              </a:rPr>
              <a:t>구성요소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A82D479-D8BE-5BC8-1629-B606A4062201}"/>
              </a:ext>
            </a:extLst>
          </p:cNvPr>
          <p:cNvSpPr txBox="1"/>
          <p:nvPr/>
        </p:nvSpPr>
        <p:spPr>
          <a:xfrm>
            <a:off x="6290126" y="2820993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</a:rPr>
              <a:t>- </a:t>
            </a:r>
            <a:r>
              <a:rPr lang="ko-KR" altLang="en-US" dirty="0">
                <a:solidFill>
                  <a:schemeClr val="tx2"/>
                </a:solidFill>
              </a:rPr>
              <a:t>요구 역량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2CC1CDEF-FE2D-F43B-5CC7-3AD5B81C6D07}"/>
              </a:ext>
            </a:extLst>
          </p:cNvPr>
          <p:cNvSpPr/>
          <p:nvPr/>
        </p:nvSpPr>
        <p:spPr>
          <a:xfrm>
            <a:off x="644431" y="3156681"/>
            <a:ext cx="5257445" cy="2877185"/>
          </a:xfrm>
          <a:prstGeom prst="roundRect">
            <a:avLst>
              <a:gd name="adj" fmla="val 348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3E8DE7F-D45D-CFCB-A760-B66E45A03FD5}"/>
              </a:ext>
            </a:extLst>
          </p:cNvPr>
          <p:cNvSpPr txBox="1"/>
          <p:nvPr/>
        </p:nvSpPr>
        <p:spPr>
          <a:xfrm>
            <a:off x="642198" y="5280067"/>
            <a:ext cx="2280079" cy="664221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rgbClr val="104862"/>
                </a:solidFill>
                <a:latin typeface="+mj-ea"/>
                <a:ea typeface="+mj-ea"/>
              </a:rPr>
              <a:t>데이터 처리 </a:t>
            </a:r>
            <a:r>
              <a:rPr lang="en-US" altLang="ko-KR" dirty="0">
                <a:solidFill>
                  <a:srgbClr val="104862"/>
                </a:solidFill>
                <a:latin typeface="+mj-ea"/>
                <a:ea typeface="+mj-ea"/>
              </a:rPr>
              <a:t>IT</a:t>
            </a:r>
            <a:r>
              <a:rPr lang="ko-KR" altLang="en-US" dirty="0">
                <a:solidFill>
                  <a:srgbClr val="104862"/>
                </a:solidFill>
                <a:latin typeface="+mj-ea"/>
                <a:ea typeface="+mj-ea"/>
              </a:rPr>
              <a:t> 영역</a:t>
            </a:r>
            <a:endParaRPr lang="en-US" altLang="ko-KR" dirty="0">
              <a:solidFill>
                <a:srgbClr val="104862"/>
              </a:solidFill>
              <a:latin typeface="+mj-ea"/>
              <a:ea typeface="+mj-ea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시그널 프로세싱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프로그래밍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</a:p>
          <a:p>
            <a:pPr algn="ctr">
              <a:lnSpc>
                <a:spcPct val="13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 공학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 </a:t>
            </a:r>
            <a:r>
              <a:rPr lang="ko-KR" altLang="en-US" sz="1100" dirty="0" err="1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웨어하우스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등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633A5977-EE3D-602D-9A77-395BAD97F296}"/>
              </a:ext>
            </a:extLst>
          </p:cNvPr>
          <p:cNvSpPr txBox="1"/>
          <p:nvPr/>
        </p:nvSpPr>
        <p:spPr>
          <a:xfrm>
            <a:off x="2133113" y="3185075"/>
            <a:ext cx="2280079" cy="664221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rgbClr val="104862"/>
                </a:solidFill>
                <a:latin typeface="+mj-ea"/>
                <a:ea typeface="+mj-ea"/>
              </a:rPr>
              <a:t>분석적 영역</a:t>
            </a:r>
            <a:endParaRPr lang="en-US" altLang="ko-KR" dirty="0">
              <a:solidFill>
                <a:srgbClr val="104862"/>
              </a:solidFill>
              <a:latin typeface="+mj-ea"/>
              <a:ea typeface="+mj-ea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수학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확률모델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머신 러닝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분석학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</a:p>
          <a:p>
            <a:pPr algn="ctr">
              <a:lnSpc>
                <a:spcPct val="13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패턴인식과 불확실성 모델링 등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5ADFE46-C21C-A5EE-C9AF-EBCC777A3C86}"/>
              </a:ext>
            </a:extLst>
          </p:cNvPr>
          <p:cNvSpPr txBox="1"/>
          <p:nvPr/>
        </p:nvSpPr>
        <p:spPr>
          <a:xfrm>
            <a:off x="3621797" y="5274325"/>
            <a:ext cx="2280079" cy="664221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rgbClr val="104862"/>
                </a:solidFill>
                <a:latin typeface="+mj-ea"/>
                <a:ea typeface="+mj-ea"/>
              </a:rPr>
              <a:t>비즈니스 컨설팅 영역</a:t>
            </a:r>
            <a:endParaRPr lang="en-US" altLang="ko-KR" dirty="0">
              <a:solidFill>
                <a:srgbClr val="104862"/>
              </a:solidFill>
              <a:latin typeface="+mj-ea"/>
              <a:ea typeface="+mj-ea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커뮤니케이션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프레젠테이션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</a:p>
          <a:p>
            <a:pPr algn="ctr">
              <a:lnSpc>
                <a:spcPct val="13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스토리텔링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시각화 역량 등</a:t>
            </a:r>
          </a:p>
        </p:txBody>
      </p: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5C65D2E8-82B9-74C8-301F-8CB68FB785E8}"/>
              </a:ext>
            </a:extLst>
          </p:cNvPr>
          <p:cNvGrpSpPr/>
          <p:nvPr/>
        </p:nvGrpSpPr>
        <p:grpSpPr>
          <a:xfrm>
            <a:off x="2434666" y="3986303"/>
            <a:ext cx="1683725" cy="1522928"/>
            <a:chOff x="1836869" y="3296156"/>
            <a:chExt cx="2872567" cy="2598234"/>
          </a:xfrm>
        </p:grpSpPr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68EC56EE-476D-D386-9799-D513B90C3818}"/>
                </a:ext>
              </a:extLst>
            </p:cNvPr>
            <p:cNvSpPr/>
            <p:nvPr/>
          </p:nvSpPr>
          <p:spPr>
            <a:xfrm>
              <a:off x="2497165" y="4288626"/>
              <a:ext cx="775988" cy="599916"/>
            </a:xfrm>
            <a:custGeom>
              <a:avLst/>
              <a:gdLst>
                <a:gd name="connsiteX0" fmla="*/ 153905 w 837585"/>
                <a:gd name="connsiteY0" fmla="*/ 0 h 647537"/>
                <a:gd name="connsiteX1" fmla="*/ 766694 w 837585"/>
                <a:gd name="connsiteY1" fmla="*/ 253825 h 647537"/>
                <a:gd name="connsiteX2" fmla="*/ 837585 w 837585"/>
                <a:gd name="connsiteY2" fmla="*/ 339746 h 647537"/>
                <a:gd name="connsiteX3" fmla="*/ 802655 w 837585"/>
                <a:gd name="connsiteY3" fmla="*/ 382082 h 647537"/>
                <a:gd name="connsiteX4" fmla="*/ 693612 w 837585"/>
                <a:gd name="connsiteY4" fmla="*/ 608909 h 647537"/>
                <a:gd name="connsiteX5" fmla="*/ 683680 w 837585"/>
                <a:gd name="connsiteY5" fmla="*/ 647537 h 647537"/>
                <a:gd name="connsiteX6" fmla="*/ 662932 w 837585"/>
                <a:gd name="connsiteY6" fmla="*/ 644370 h 647537"/>
                <a:gd name="connsiteX7" fmla="*/ 9932 w 837585"/>
                <a:gd name="connsiteY7" fmla="*/ 53068 h 647537"/>
                <a:gd name="connsiteX8" fmla="*/ 0 w 837585"/>
                <a:gd name="connsiteY8" fmla="*/ 14441 h 647537"/>
                <a:gd name="connsiteX9" fmla="*/ 65299 w 837585"/>
                <a:gd name="connsiteY9" fmla="*/ 4474 h 647537"/>
                <a:gd name="connsiteX10" fmla="*/ 153905 w 837585"/>
                <a:gd name="connsiteY10" fmla="*/ 0 h 647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7585" h="647537">
                  <a:moveTo>
                    <a:pt x="153905" y="0"/>
                  </a:moveTo>
                  <a:cubicBezTo>
                    <a:pt x="393214" y="0"/>
                    <a:pt x="609867" y="96999"/>
                    <a:pt x="766694" y="253825"/>
                  </a:cubicBezTo>
                  <a:lnTo>
                    <a:pt x="837585" y="339746"/>
                  </a:lnTo>
                  <a:lnTo>
                    <a:pt x="802655" y="382082"/>
                  </a:lnTo>
                  <a:cubicBezTo>
                    <a:pt x="755934" y="451238"/>
                    <a:pt x="718933" y="527501"/>
                    <a:pt x="693612" y="608909"/>
                  </a:cubicBezTo>
                  <a:lnTo>
                    <a:pt x="683680" y="647537"/>
                  </a:lnTo>
                  <a:lnTo>
                    <a:pt x="662932" y="644370"/>
                  </a:lnTo>
                  <a:cubicBezTo>
                    <a:pt x="352652" y="580878"/>
                    <a:pt x="102775" y="351567"/>
                    <a:pt x="9932" y="53068"/>
                  </a:cubicBezTo>
                  <a:lnTo>
                    <a:pt x="0" y="14441"/>
                  </a:lnTo>
                  <a:lnTo>
                    <a:pt x="65299" y="4474"/>
                  </a:lnTo>
                  <a:cubicBezTo>
                    <a:pt x="94432" y="1516"/>
                    <a:pt x="123991" y="0"/>
                    <a:pt x="153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79D31B87-23A2-F0CB-6F98-FDBCF88E8859}"/>
                </a:ext>
              </a:extLst>
            </p:cNvPr>
            <p:cNvSpPr/>
            <p:nvPr/>
          </p:nvSpPr>
          <p:spPr>
            <a:xfrm>
              <a:off x="3273153" y="4288626"/>
              <a:ext cx="775988" cy="599916"/>
            </a:xfrm>
            <a:custGeom>
              <a:avLst/>
              <a:gdLst>
                <a:gd name="connsiteX0" fmla="*/ 683680 w 837585"/>
                <a:gd name="connsiteY0" fmla="*/ 0 h 647537"/>
                <a:gd name="connsiteX1" fmla="*/ 772286 w 837585"/>
                <a:gd name="connsiteY1" fmla="*/ 4474 h 647537"/>
                <a:gd name="connsiteX2" fmla="*/ 837585 w 837585"/>
                <a:gd name="connsiteY2" fmla="*/ 14441 h 647537"/>
                <a:gd name="connsiteX3" fmla="*/ 827653 w 837585"/>
                <a:gd name="connsiteY3" fmla="*/ 53068 h 647537"/>
                <a:gd name="connsiteX4" fmla="*/ 174653 w 837585"/>
                <a:gd name="connsiteY4" fmla="*/ 644370 h 647537"/>
                <a:gd name="connsiteX5" fmla="*/ 153905 w 837585"/>
                <a:gd name="connsiteY5" fmla="*/ 647537 h 647537"/>
                <a:gd name="connsiteX6" fmla="*/ 143973 w 837585"/>
                <a:gd name="connsiteY6" fmla="*/ 608909 h 647537"/>
                <a:gd name="connsiteX7" fmla="*/ 34930 w 837585"/>
                <a:gd name="connsiteY7" fmla="*/ 382082 h 647537"/>
                <a:gd name="connsiteX8" fmla="*/ 0 w 837585"/>
                <a:gd name="connsiteY8" fmla="*/ 339746 h 647537"/>
                <a:gd name="connsiteX9" fmla="*/ 70891 w 837585"/>
                <a:gd name="connsiteY9" fmla="*/ 253825 h 647537"/>
                <a:gd name="connsiteX10" fmla="*/ 683680 w 837585"/>
                <a:gd name="connsiteY10" fmla="*/ 0 h 647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7585" h="647537">
                  <a:moveTo>
                    <a:pt x="683680" y="0"/>
                  </a:moveTo>
                  <a:cubicBezTo>
                    <a:pt x="713594" y="0"/>
                    <a:pt x="743153" y="1516"/>
                    <a:pt x="772286" y="4474"/>
                  </a:cubicBezTo>
                  <a:lnTo>
                    <a:pt x="837585" y="14441"/>
                  </a:lnTo>
                  <a:lnTo>
                    <a:pt x="827653" y="53068"/>
                  </a:lnTo>
                  <a:cubicBezTo>
                    <a:pt x="734810" y="351567"/>
                    <a:pt x="484933" y="580878"/>
                    <a:pt x="174653" y="644370"/>
                  </a:cubicBezTo>
                  <a:lnTo>
                    <a:pt x="153905" y="647537"/>
                  </a:lnTo>
                  <a:lnTo>
                    <a:pt x="143973" y="608909"/>
                  </a:lnTo>
                  <a:cubicBezTo>
                    <a:pt x="118652" y="527501"/>
                    <a:pt x="81651" y="451238"/>
                    <a:pt x="34930" y="382082"/>
                  </a:cubicBezTo>
                  <a:lnTo>
                    <a:pt x="0" y="339746"/>
                  </a:lnTo>
                  <a:lnTo>
                    <a:pt x="70891" y="253825"/>
                  </a:lnTo>
                  <a:cubicBezTo>
                    <a:pt x="227718" y="96999"/>
                    <a:pt x="444371" y="0"/>
                    <a:pt x="683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78E48D96-9348-1320-995A-69AA777D61A3}"/>
                </a:ext>
              </a:extLst>
            </p:cNvPr>
            <p:cNvSpPr/>
            <p:nvPr/>
          </p:nvSpPr>
          <p:spPr>
            <a:xfrm>
              <a:off x="3103672" y="4888542"/>
              <a:ext cx="338962" cy="691087"/>
            </a:xfrm>
            <a:custGeom>
              <a:avLst/>
              <a:gdLst>
                <a:gd name="connsiteX0" fmla="*/ 29029 w 365868"/>
                <a:gd name="connsiteY0" fmla="*/ 0 h 745945"/>
                <a:gd name="connsiteX1" fmla="*/ 94328 w 365868"/>
                <a:gd name="connsiteY1" fmla="*/ 9966 h 745945"/>
                <a:gd name="connsiteX2" fmla="*/ 182934 w 365868"/>
                <a:gd name="connsiteY2" fmla="*/ 14440 h 745945"/>
                <a:gd name="connsiteX3" fmla="*/ 271540 w 365868"/>
                <a:gd name="connsiteY3" fmla="*/ 9966 h 745945"/>
                <a:gd name="connsiteX4" fmla="*/ 336839 w 365868"/>
                <a:gd name="connsiteY4" fmla="*/ 0 h 745945"/>
                <a:gd name="connsiteX5" fmla="*/ 348261 w 365868"/>
                <a:gd name="connsiteY5" fmla="*/ 44424 h 745945"/>
                <a:gd name="connsiteX6" fmla="*/ 365868 w 365868"/>
                <a:gd name="connsiteY6" fmla="*/ 219077 h 745945"/>
                <a:gd name="connsiteX7" fmla="*/ 217864 w 365868"/>
                <a:gd name="connsiteY7" fmla="*/ 703609 h 745945"/>
                <a:gd name="connsiteX8" fmla="*/ 182934 w 365868"/>
                <a:gd name="connsiteY8" fmla="*/ 745945 h 745945"/>
                <a:gd name="connsiteX9" fmla="*/ 148004 w 365868"/>
                <a:gd name="connsiteY9" fmla="*/ 703609 h 745945"/>
                <a:gd name="connsiteX10" fmla="*/ 0 w 365868"/>
                <a:gd name="connsiteY10" fmla="*/ 219077 h 745945"/>
                <a:gd name="connsiteX11" fmla="*/ 17607 w 365868"/>
                <a:gd name="connsiteY11" fmla="*/ 44424 h 745945"/>
                <a:gd name="connsiteX12" fmla="*/ 29029 w 365868"/>
                <a:gd name="connsiteY12" fmla="*/ 0 h 74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5868" h="745945">
                  <a:moveTo>
                    <a:pt x="29029" y="0"/>
                  </a:moveTo>
                  <a:lnTo>
                    <a:pt x="94328" y="9966"/>
                  </a:lnTo>
                  <a:cubicBezTo>
                    <a:pt x="123461" y="12925"/>
                    <a:pt x="153020" y="14440"/>
                    <a:pt x="182934" y="14440"/>
                  </a:cubicBezTo>
                  <a:cubicBezTo>
                    <a:pt x="212848" y="14440"/>
                    <a:pt x="242407" y="12925"/>
                    <a:pt x="271540" y="9966"/>
                  </a:cubicBezTo>
                  <a:lnTo>
                    <a:pt x="336839" y="0"/>
                  </a:lnTo>
                  <a:lnTo>
                    <a:pt x="348261" y="44424"/>
                  </a:lnTo>
                  <a:cubicBezTo>
                    <a:pt x="359806" y="100839"/>
                    <a:pt x="365868" y="159250"/>
                    <a:pt x="365868" y="219077"/>
                  </a:cubicBezTo>
                  <a:cubicBezTo>
                    <a:pt x="365868" y="398559"/>
                    <a:pt x="311306" y="565297"/>
                    <a:pt x="217864" y="703609"/>
                  </a:cubicBezTo>
                  <a:lnTo>
                    <a:pt x="182934" y="745945"/>
                  </a:lnTo>
                  <a:lnTo>
                    <a:pt x="148004" y="703609"/>
                  </a:lnTo>
                  <a:cubicBezTo>
                    <a:pt x="54562" y="565297"/>
                    <a:pt x="0" y="398559"/>
                    <a:pt x="0" y="219077"/>
                  </a:cubicBezTo>
                  <a:cubicBezTo>
                    <a:pt x="0" y="159250"/>
                    <a:pt x="6062" y="100839"/>
                    <a:pt x="17607" y="44424"/>
                  </a:cubicBezTo>
                  <a:lnTo>
                    <a:pt x="290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CBA72E70-9E2D-785A-7D93-8933A2BD1DC9}"/>
                </a:ext>
              </a:extLst>
            </p:cNvPr>
            <p:cNvSpPr/>
            <p:nvPr/>
          </p:nvSpPr>
          <p:spPr>
            <a:xfrm>
              <a:off x="1836869" y="4302005"/>
              <a:ext cx="1436284" cy="1592385"/>
            </a:xfrm>
            <a:custGeom>
              <a:avLst/>
              <a:gdLst>
                <a:gd name="connsiteX0" fmla="*/ 712709 w 1550294"/>
                <a:gd name="connsiteY0" fmla="*/ 0 h 1718787"/>
                <a:gd name="connsiteX1" fmla="*/ 722641 w 1550294"/>
                <a:gd name="connsiteY1" fmla="*/ 38627 h 1718787"/>
                <a:gd name="connsiteX2" fmla="*/ 1375641 w 1550294"/>
                <a:gd name="connsiteY2" fmla="*/ 629929 h 1718787"/>
                <a:gd name="connsiteX3" fmla="*/ 1396389 w 1550294"/>
                <a:gd name="connsiteY3" fmla="*/ 633096 h 1718787"/>
                <a:gd name="connsiteX4" fmla="*/ 1384967 w 1550294"/>
                <a:gd name="connsiteY4" fmla="*/ 677520 h 1718787"/>
                <a:gd name="connsiteX5" fmla="*/ 1367360 w 1550294"/>
                <a:gd name="connsiteY5" fmla="*/ 852173 h 1718787"/>
                <a:gd name="connsiteX6" fmla="*/ 1515364 w 1550294"/>
                <a:gd name="connsiteY6" fmla="*/ 1336705 h 1718787"/>
                <a:gd name="connsiteX7" fmla="*/ 1550294 w 1550294"/>
                <a:gd name="connsiteY7" fmla="*/ 1379041 h 1718787"/>
                <a:gd name="connsiteX8" fmla="*/ 1479403 w 1550294"/>
                <a:gd name="connsiteY8" fmla="*/ 1464962 h 1718787"/>
                <a:gd name="connsiteX9" fmla="*/ 866614 w 1550294"/>
                <a:gd name="connsiteY9" fmla="*/ 1718787 h 1718787"/>
                <a:gd name="connsiteX10" fmla="*/ 0 w 1550294"/>
                <a:gd name="connsiteY10" fmla="*/ 852173 h 1718787"/>
                <a:gd name="connsiteX11" fmla="*/ 691961 w 1550294"/>
                <a:gd name="connsiteY11" fmla="*/ 3166 h 1718787"/>
                <a:gd name="connsiteX12" fmla="*/ 712709 w 1550294"/>
                <a:gd name="connsiteY12" fmla="*/ 0 h 171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0294" h="1718787">
                  <a:moveTo>
                    <a:pt x="712709" y="0"/>
                  </a:moveTo>
                  <a:lnTo>
                    <a:pt x="722641" y="38627"/>
                  </a:lnTo>
                  <a:cubicBezTo>
                    <a:pt x="815484" y="337126"/>
                    <a:pt x="1065361" y="566437"/>
                    <a:pt x="1375641" y="629929"/>
                  </a:cubicBezTo>
                  <a:lnTo>
                    <a:pt x="1396389" y="633096"/>
                  </a:lnTo>
                  <a:lnTo>
                    <a:pt x="1384967" y="677520"/>
                  </a:lnTo>
                  <a:cubicBezTo>
                    <a:pt x="1373422" y="733935"/>
                    <a:pt x="1367360" y="792346"/>
                    <a:pt x="1367360" y="852173"/>
                  </a:cubicBezTo>
                  <a:cubicBezTo>
                    <a:pt x="1367360" y="1031655"/>
                    <a:pt x="1421922" y="1198393"/>
                    <a:pt x="1515364" y="1336705"/>
                  </a:cubicBezTo>
                  <a:lnTo>
                    <a:pt x="1550294" y="1379041"/>
                  </a:lnTo>
                  <a:lnTo>
                    <a:pt x="1479403" y="1464962"/>
                  </a:lnTo>
                  <a:cubicBezTo>
                    <a:pt x="1322576" y="1621788"/>
                    <a:pt x="1105923" y="1718787"/>
                    <a:pt x="866614" y="1718787"/>
                  </a:cubicBezTo>
                  <a:cubicBezTo>
                    <a:pt x="387996" y="1718787"/>
                    <a:pt x="0" y="1330791"/>
                    <a:pt x="0" y="852173"/>
                  </a:cubicBezTo>
                  <a:cubicBezTo>
                    <a:pt x="0" y="433382"/>
                    <a:pt x="297059" y="83974"/>
                    <a:pt x="691961" y="3166"/>
                  </a:cubicBezTo>
                  <a:lnTo>
                    <a:pt x="712709" y="0"/>
                  </a:lnTo>
                  <a:close/>
                </a:path>
              </a:pathLst>
            </a:custGeom>
            <a:solidFill>
              <a:srgbClr val="1A78A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100" dirty="0">
                <a:solidFill>
                  <a:prstClr val="white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endParaRPr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F047CECF-F548-8D85-78AF-62651BFD9909}"/>
                </a:ext>
              </a:extLst>
            </p:cNvPr>
            <p:cNvSpPr/>
            <p:nvPr/>
          </p:nvSpPr>
          <p:spPr>
            <a:xfrm>
              <a:off x="3273152" y="4302005"/>
              <a:ext cx="1436284" cy="1592385"/>
            </a:xfrm>
            <a:custGeom>
              <a:avLst/>
              <a:gdLst>
                <a:gd name="connsiteX0" fmla="*/ 837585 w 1550294"/>
                <a:gd name="connsiteY0" fmla="*/ 0 h 1718787"/>
                <a:gd name="connsiteX1" fmla="*/ 858333 w 1550294"/>
                <a:gd name="connsiteY1" fmla="*/ 3166 h 1718787"/>
                <a:gd name="connsiteX2" fmla="*/ 1550294 w 1550294"/>
                <a:gd name="connsiteY2" fmla="*/ 852173 h 1718787"/>
                <a:gd name="connsiteX3" fmla="*/ 683680 w 1550294"/>
                <a:gd name="connsiteY3" fmla="*/ 1718787 h 1718787"/>
                <a:gd name="connsiteX4" fmla="*/ 70891 w 1550294"/>
                <a:gd name="connsiteY4" fmla="*/ 1464962 h 1718787"/>
                <a:gd name="connsiteX5" fmla="*/ 0 w 1550294"/>
                <a:gd name="connsiteY5" fmla="*/ 1379041 h 1718787"/>
                <a:gd name="connsiteX6" fmla="*/ 34930 w 1550294"/>
                <a:gd name="connsiteY6" fmla="*/ 1336705 h 1718787"/>
                <a:gd name="connsiteX7" fmla="*/ 182934 w 1550294"/>
                <a:gd name="connsiteY7" fmla="*/ 852173 h 1718787"/>
                <a:gd name="connsiteX8" fmla="*/ 165327 w 1550294"/>
                <a:gd name="connsiteY8" fmla="*/ 677520 h 1718787"/>
                <a:gd name="connsiteX9" fmla="*/ 153905 w 1550294"/>
                <a:gd name="connsiteY9" fmla="*/ 633096 h 1718787"/>
                <a:gd name="connsiteX10" fmla="*/ 174653 w 1550294"/>
                <a:gd name="connsiteY10" fmla="*/ 629929 h 1718787"/>
                <a:gd name="connsiteX11" fmla="*/ 827653 w 1550294"/>
                <a:gd name="connsiteY11" fmla="*/ 38627 h 1718787"/>
                <a:gd name="connsiteX12" fmla="*/ 837585 w 1550294"/>
                <a:gd name="connsiteY12" fmla="*/ 0 h 171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0294" h="1718787">
                  <a:moveTo>
                    <a:pt x="837585" y="0"/>
                  </a:moveTo>
                  <a:lnTo>
                    <a:pt x="858333" y="3166"/>
                  </a:lnTo>
                  <a:cubicBezTo>
                    <a:pt x="1253235" y="83974"/>
                    <a:pt x="1550294" y="433382"/>
                    <a:pt x="1550294" y="852173"/>
                  </a:cubicBezTo>
                  <a:cubicBezTo>
                    <a:pt x="1550294" y="1330791"/>
                    <a:pt x="1162298" y="1718787"/>
                    <a:pt x="683680" y="1718787"/>
                  </a:cubicBezTo>
                  <a:cubicBezTo>
                    <a:pt x="444371" y="1718787"/>
                    <a:pt x="227718" y="1621788"/>
                    <a:pt x="70891" y="1464962"/>
                  </a:cubicBezTo>
                  <a:lnTo>
                    <a:pt x="0" y="1379041"/>
                  </a:lnTo>
                  <a:lnTo>
                    <a:pt x="34930" y="1336705"/>
                  </a:lnTo>
                  <a:cubicBezTo>
                    <a:pt x="128372" y="1198393"/>
                    <a:pt x="182934" y="1031655"/>
                    <a:pt x="182934" y="852173"/>
                  </a:cubicBezTo>
                  <a:cubicBezTo>
                    <a:pt x="182934" y="792346"/>
                    <a:pt x="176872" y="733935"/>
                    <a:pt x="165327" y="677520"/>
                  </a:cubicBezTo>
                  <a:lnTo>
                    <a:pt x="153905" y="633096"/>
                  </a:lnTo>
                  <a:lnTo>
                    <a:pt x="174653" y="629929"/>
                  </a:lnTo>
                  <a:cubicBezTo>
                    <a:pt x="484933" y="566437"/>
                    <a:pt x="734810" y="337126"/>
                    <a:pt x="827653" y="38627"/>
                  </a:cubicBezTo>
                  <a:lnTo>
                    <a:pt x="837585" y="0"/>
                  </a:lnTo>
                  <a:close/>
                </a:path>
              </a:pathLst>
            </a:custGeom>
            <a:solidFill>
              <a:srgbClr val="1A78A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100" dirty="0">
                <a:solidFill>
                  <a:prstClr val="white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0C92F61C-A6D7-C984-C32E-EBFDEC78D9E5}"/>
                </a:ext>
              </a:extLst>
            </p:cNvPr>
            <p:cNvSpPr/>
            <p:nvPr/>
          </p:nvSpPr>
          <p:spPr>
            <a:xfrm>
              <a:off x="3130566" y="4603386"/>
              <a:ext cx="285173" cy="298534"/>
            </a:xfrm>
            <a:custGeom>
              <a:avLst/>
              <a:gdLst>
                <a:gd name="connsiteX0" fmla="*/ 153905 w 307810"/>
                <a:gd name="connsiteY0" fmla="*/ 0 h 322231"/>
                <a:gd name="connsiteX1" fmla="*/ 188835 w 307810"/>
                <a:gd name="connsiteY1" fmla="*/ 42336 h 322231"/>
                <a:gd name="connsiteX2" fmla="*/ 297878 w 307810"/>
                <a:gd name="connsiteY2" fmla="*/ 269163 h 322231"/>
                <a:gd name="connsiteX3" fmla="*/ 307810 w 307810"/>
                <a:gd name="connsiteY3" fmla="*/ 307791 h 322231"/>
                <a:gd name="connsiteX4" fmla="*/ 242511 w 307810"/>
                <a:gd name="connsiteY4" fmla="*/ 317757 h 322231"/>
                <a:gd name="connsiteX5" fmla="*/ 153905 w 307810"/>
                <a:gd name="connsiteY5" fmla="*/ 322231 h 322231"/>
                <a:gd name="connsiteX6" fmla="*/ 65299 w 307810"/>
                <a:gd name="connsiteY6" fmla="*/ 317757 h 322231"/>
                <a:gd name="connsiteX7" fmla="*/ 0 w 307810"/>
                <a:gd name="connsiteY7" fmla="*/ 307791 h 322231"/>
                <a:gd name="connsiteX8" fmla="*/ 9932 w 307810"/>
                <a:gd name="connsiteY8" fmla="*/ 269163 h 322231"/>
                <a:gd name="connsiteX9" fmla="*/ 118975 w 307810"/>
                <a:gd name="connsiteY9" fmla="*/ 42336 h 322231"/>
                <a:gd name="connsiteX10" fmla="*/ 153905 w 307810"/>
                <a:gd name="connsiteY10" fmla="*/ 0 h 32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7810" h="322231">
                  <a:moveTo>
                    <a:pt x="153905" y="0"/>
                  </a:moveTo>
                  <a:lnTo>
                    <a:pt x="188835" y="42336"/>
                  </a:lnTo>
                  <a:cubicBezTo>
                    <a:pt x="235556" y="111492"/>
                    <a:pt x="272557" y="187755"/>
                    <a:pt x="297878" y="269163"/>
                  </a:cubicBezTo>
                  <a:lnTo>
                    <a:pt x="307810" y="307791"/>
                  </a:lnTo>
                  <a:lnTo>
                    <a:pt x="242511" y="317757"/>
                  </a:lnTo>
                  <a:cubicBezTo>
                    <a:pt x="213378" y="320716"/>
                    <a:pt x="183819" y="322231"/>
                    <a:pt x="153905" y="322231"/>
                  </a:cubicBezTo>
                  <a:cubicBezTo>
                    <a:pt x="123991" y="322231"/>
                    <a:pt x="94432" y="320716"/>
                    <a:pt x="65299" y="317757"/>
                  </a:cubicBezTo>
                  <a:lnTo>
                    <a:pt x="0" y="307791"/>
                  </a:lnTo>
                  <a:lnTo>
                    <a:pt x="9932" y="269163"/>
                  </a:lnTo>
                  <a:cubicBezTo>
                    <a:pt x="35253" y="187755"/>
                    <a:pt x="72254" y="111492"/>
                    <a:pt x="118975" y="42336"/>
                  </a:cubicBezTo>
                  <a:lnTo>
                    <a:pt x="153905" y="0"/>
                  </a:lnTo>
                  <a:close/>
                </a:path>
              </a:pathLst>
            </a:custGeom>
            <a:solidFill>
              <a:srgbClr val="10486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3FC95A02-710B-948F-CBCA-F8AC6C605EA6}"/>
                </a:ext>
              </a:extLst>
            </p:cNvPr>
            <p:cNvSpPr/>
            <p:nvPr/>
          </p:nvSpPr>
          <p:spPr>
            <a:xfrm>
              <a:off x="2470269" y="3296156"/>
              <a:ext cx="1605764" cy="1307230"/>
            </a:xfrm>
            <a:custGeom>
              <a:avLst/>
              <a:gdLst>
                <a:gd name="connsiteX0" fmla="*/ 866614 w 1733228"/>
                <a:gd name="connsiteY0" fmla="*/ 0 h 1410997"/>
                <a:gd name="connsiteX1" fmla="*/ 1733228 w 1733228"/>
                <a:gd name="connsiteY1" fmla="*/ 866614 h 1410997"/>
                <a:gd name="connsiteX2" fmla="*/ 1715621 w 1733228"/>
                <a:gd name="connsiteY2" fmla="*/ 1041267 h 1410997"/>
                <a:gd name="connsiteX3" fmla="*/ 1704199 w 1733228"/>
                <a:gd name="connsiteY3" fmla="*/ 1085692 h 1410997"/>
                <a:gd name="connsiteX4" fmla="*/ 1638900 w 1733228"/>
                <a:gd name="connsiteY4" fmla="*/ 1075725 h 1410997"/>
                <a:gd name="connsiteX5" fmla="*/ 1550294 w 1733228"/>
                <a:gd name="connsiteY5" fmla="*/ 1071251 h 1410997"/>
                <a:gd name="connsiteX6" fmla="*/ 937505 w 1733228"/>
                <a:gd name="connsiteY6" fmla="*/ 1325076 h 1410997"/>
                <a:gd name="connsiteX7" fmla="*/ 866614 w 1733228"/>
                <a:gd name="connsiteY7" fmla="*/ 1410997 h 1410997"/>
                <a:gd name="connsiteX8" fmla="*/ 795723 w 1733228"/>
                <a:gd name="connsiteY8" fmla="*/ 1325076 h 1410997"/>
                <a:gd name="connsiteX9" fmla="*/ 182934 w 1733228"/>
                <a:gd name="connsiteY9" fmla="*/ 1071251 h 1410997"/>
                <a:gd name="connsiteX10" fmla="*/ 94328 w 1733228"/>
                <a:gd name="connsiteY10" fmla="*/ 1075725 h 1410997"/>
                <a:gd name="connsiteX11" fmla="*/ 29029 w 1733228"/>
                <a:gd name="connsiteY11" fmla="*/ 1085692 h 1410997"/>
                <a:gd name="connsiteX12" fmla="*/ 17607 w 1733228"/>
                <a:gd name="connsiteY12" fmla="*/ 1041267 h 1410997"/>
                <a:gd name="connsiteX13" fmla="*/ 0 w 1733228"/>
                <a:gd name="connsiteY13" fmla="*/ 866614 h 1410997"/>
                <a:gd name="connsiteX14" fmla="*/ 866614 w 1733228"/>
                <a:gd name="connsiteY14" fmla="*/ 0 h 1410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3228" h="1410997">
                  <a:moveTo>
                    <a:pt x="866614" y="0"/>
                  </a:moveTo>
                  <a:cubicBezTo>
                    <a:pt x="1345232" y="0"/>
                    <a:pt x="1733228" y="387996"/>
                    <a:pt x="1733228" y="866614"/>
                  </a:cubicBezTo>
                  <a:cubicBezTo>
                    <a:pt x="1733228" y="926441"/>
                    <a:pt x="1727166" y="984852"/>
                    <a:pt x="1715621" y="1041267"/>
                  </a:cubicBezTo>
                  <a:lnTo>
                    <a:pt x="1704199" y="1085692"/>
                  </a:lnTo>
                  <a:lnTo>
                    <a:pt x="1638900" y="1075725"/>
                  </a:lnTo>
                  <a:cubicBezTo>
                    <a:pt x="1609767" y="1072767"/>
                    <a:pt x="1580208" y="1071251"/>
                    <a:pt x="1550294" y="1071251"/>
                  </a:cubicBezTo>
                  <a:cubicBezTo>
                    <a:pt x="1310985" y="1071251"/>
                    <a:pt x="1094332" y="1168250"/>
                    <a:pt x="937505" y="1325076"/>
                  </a:cubicBezTo>
                  <a:lnTo>
                    <a:pt x="866614" y="1410997"/>
                  </a:lnTo>
                  <a:lnTo>
                    <a:pt x="795723" y="1325076"/>
                  </a:lnTo>
                  <a:cubicBezTo>
                    <a:pt x="638896" y="1168250"/>
                    <a:pt x="422243" y="1071251"/>
                    <a:pt x="182934" y="1071251"/>
                  </a:cubicBezTo>
                  <a:cubicBezTo>
                    <a:pt x="153020" y="1071251"/>
                    <a:pt x="123461" y="1072767"/>
                    <a:pt x="94328" y="1075725"/>
                  </a:cubicBezTo>
                  <a:lnTo>
                    <a:pt x="29029" y="1085692"/>
                  </a:lnTo>
                  <a:lnTo>
                    <a:pt x="17607" y="1041267"/>
                  </a:lnTo>
                  <a:cubicBezTo>
                    <a:pt x="6062" y="984852"/>
                    <a:pt x="0" y="926441"/>
                    <a:pt x="0" y="866614"/>
                  </a:cubicBezTo>
                  <a:cubicBezTo>
                    <a:pt x="0" y="387996"/>
                    <a:pt x="387996" y="0"/>
                    <a:pt x="866614" y="0"/>
                  </a:cubicBezTo>
                  <a:close/>
                </a:path>
              </a:pathLst>
            </a:custGeom>
            <a:solidFill>
              <a:srgbClr val="1A78A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100" dirty="0">
                <a:solidFill>
                  <a:prstClr val="white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endParaRPr>
            </a:p>
          </p:txBody>
        </p:sp>
      </p:grpSp>
      <p:cxnSp>
        <p:nvCxnSpPr>
          <p:cNvPr id="120" name="직선 화살표 연결선 119">
            <a:extLst>
              <a:ext uri="{FF2B5EF4-FFF2-40B4-BE49-F238E27FC236}">
                <a16:creationId xmlns:a16="http://schemas.microsoft.com/office/drawing/2014/main" id="{6D48BE3E-2F91-EDAE-42FC-40543E0B5855}"/>
              </a:ext>
            </a:extLst>
          </p:cNvPr>
          <p:cNvCxnSpPr>
            <a:cxnSpLocks/>
          </p:cNvCxnSpPr>
          <p:nvPr/>
        </p:nvCxnSpPr>
        <p:spPr>
          <a:xfrm flipV="1">
            <a:off x="3273153" y="3924998"/>
            <a:ext cx="0" cy="364587"/>
          </a:xfrm>
          <a:prstGeom prst="straightConnector1">
            <a:avLst/>
          </a:prstGeom>
          <a:ln>
            <a:solidFill>
              <a:srgbClr val="104862"/>
            </a:solidFill>
            <a:tailEnd type="oval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21A7F128-4187-A3D5-903E-51CFE2BC4B8B}"/>
              </a:ext>
            </a:extLst>
          </p:cNvPr>
          <p:cNvCxnSpPr>
            <a:cxnSpLocks/>
            <a:stCxn id="131" idx="2"/>
          </p:cNvCxnSpPr>
          <p:nvPr/>
        </p:nvCxnSpPr>
        <p:spPr>
          <a:xfrm flipH="1">
            <a:off x="2503671" y="5149110"/>
            <a:ext cx="351926" cy="250137"/>
          </a:xfrm>
          <a:prstGeom prst="straightConnector1">
            <a:avLst/>
          </a:prstGeom>
          <a:ln>
            <a:solidFill>
              <a:srgbClr val="104862"/>
            </a:solidFill>
            <a:tailEnd type="oval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552CF8BE-814E-891A-02C0-595FE6163856}"/>
              </a:ext>
            </a:extLst>
          </p:cNvPr>
          <p:cNvCxnSpPr>
            <a:cxnSpLocks/>
            <a:stCxn id="130" idx="2"/>
          </p:cNvCxnSpPr>
          <p:nvPr/>
        </p:nvCxnSpPr>
        <p:spPr>
          <a:xfrm>
            <a:off x="3701476" y="5141269"/>
            <a:ext cx="349365" cy="252000"/>
          </a:xfrm>
          <a:prstGeom prst="straightConnector1">
            <a:avLst/>
          </a:prstGeom>
          <a:ln>
            <a:solidFill>
              <a:srgbClr val="104862"/>
            </a:solidFill>
            <a:tailEnd type="oval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9" name="TextBox 128">
            <a:extLst>
              <a:ext uri="{FF2B5EF4-FFF2-40B4-BE49-F238E27FC236}">
                <a16:creationId xmlns:a16="http://schemas.microsoft.com/office/drawing/2014/main" id="{69A587A4-0B88-316F-EFEB-50E6A915432D}"/>
              </a:ext>
            </a:extLst>
          </p:cNvPr>
          <p:cNvSpPr txBox="1"/>
          <p:nvPr/>
        </p:nvSpPr>
        <p:spPr>
          <a:xfrm>
            <a:off x="2797895" y="4289585"/>
            <a:ext cx="94923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스퀘어 네오 Heavy" panose="00000A00000000000000" pitchFamily="2" charset="-127"/>
              </a:rPr>
              <a:t>Analytics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5D82814B-CF2D-7A8D-982A-91958532F6A5}"/>
              </a:ext>
            </a:extLst>
          </p:cNvPr>
          <p:cNvSpPr txBox="1"/>
          <p:nvPr/>
        </p:nvSpPr>
        <p:spPr>
          <a:xfrm>
            <a:off x="3226859" y="4956603"/>
            <a:ext cx="94923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스퀘어 네오 Heavy" panose="00000A00000000000000" pitchFamily="2" charset="-127"/>
              </a:rPr>
              <a:t>Business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4B57E5F5-40A3-577D-1E91-E96A0C788BEB}"/>
              </a:ext>
            </a:extLst>
          </p:cNvPr>
          <p:cNvSpPr txBox="1"/>
          <p:nvPr/>
        </p:nvSpPr>
        <p:spPr>
          <a:xfrm>
            <a:off x="2380980" y="4964444"/>
            <a:ext cx="94923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스퀘어 네오 Heavy" panose="00000A00000000000000" pitchFamily="2" charset="-127"/>
              </a:rPr>
              <a:t>IT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F406C352-788D-0BF9-3B80-02A062306C05}"/>
              </a:ext>
            </a:extLst>
          </p:cNvPr>
          <p:cNvSpPr txBox="1"/>
          <p:nvPr/>
        </p:nvSpPr>
        <p:spPr>
          <a:xfrm>
            <a:off x="6410799" y="3298288"/>
            <a:ext cx="2280079" cy="222690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ko-KR" dirty="0">
                <a:solidFill>
                  <a:srgbClr val="104862"/>
                </a:solidFill>
                <a:latin typeface="+mj-ea"/>
                <a:ea typeface="+mj-ea"/>
              </a:rPr>
              <a:t>Hard Skill</a:t>
            </a:r>
          </a:p>
        </p:txBody>
      </p:sp>
      <p:cxnSp>
        <p:nvCxnSpPr>
          <p:cNvPr id="185" name="직선 연결선 184">
            <a:extLst>
              <a:ext uri="{FF2B5EF4-FFF2-40B4-BE49-F238E27FC236}">
                <a16:creationId xmlns:a16="http://schemas.microsoft.com/office/drawing/2014/main" id="{66C8834C-8973-F3A1-11C1-E64BA5613D50}"/>
              </a:ext>
            </a:extLst>
          </p:cNvPr>
          <p:cNvCxnSpPr>
            <a:stCxn id="6" idx="0"/>
            <a:endCxn id="6" idx="2"/>
          </p:cNvCxnSpPr>
          <p:nvPr/>
        </p:nvCxnSpPr>
        <p:spPr>
          <a:xfrm>
            <a:off x="9010079" y="3287462"/>
            <a:ext cx="0" cy="2615623"/>
          </a:xfrm>
          <a:prstGeom prst="line">
            <a:avLst/>
          </a:prstGeom>
          <a:ln>
            <a:solidFill>
              <a:srgbClr val="156082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305A50A5-BE2F-D29F-8266-575CA36AFF3B}"/>
              </a:ext>
            </a:extLst>
          </p:cNvPr>
          <p:cNvGrpSpPr/>
          <p:nvPr/>
        </p:nvGrpSpPr>
        <p:grpSpPr>
          <a:xfrm>
            <a:off x="8172180" y="3986364"/>
            <a:ext cx="1683725" cy="1522928"/>
            <a:chOff x="1836869" y="3296156"/>
            <a:chExt cx="2872567" cy="2598234"/>
          </a:xfrm>
        </p:grpSpPr>
        <p:sp>
          <p:nvSpPr>
            <p:cNvPr id="172" name="자유형: 도형 171">
              <a:extLst>
                <a:ext uri="{FF2B5EF4-FFF2-40B4-BE49-F238E27FC236}">
                  <a16:creationId xmlns:a16="http://schemas.microsoft.com/office/drawing/2014/main" id="{3D4D240D-4A9C-831A-CC8C-DE50296B6819}"/>
                </a:ext>
              </a:extLst>
            </p:cNvPr>
            <p:cNvSpPr/>
            <p:nvPr/>
          </p:nvSpPr>
          <p:spPr>
            <a:xfrm>
              <a:off x="2497165" y="4288626"/>
              <a:ext cx="775988" cy="599916"/>
            </a:xfrm>
            <a:custGeom>
              <a:avLst/>
              <a:gdLst>
                <a:gd name="connsiteX0" fmla="*/ 153905 w 837585"/>
                <a:gd name="connsiteY0" fmla="*/ 0 h 647537"/>
                <a:gd name="connsiteX1" fmla="*/ 766694 w 837585"/>
                <a:gd name="connsiteY1" fmla="*/ 253825 h 647537"/>
                <a:gd name="connsiteX2" fmla="*/ 837585 w 837585"/>
                <a:gd name="connsiteY2" fmla="*/ 339746 h 647537"/>
                <a:gd name="connsiteX3" fmla="*/ 802655 w 837585"/>
                <a:gd name="connsiteY3" fmla="*/ 382082 h 647537"/>
                <a:gd name="connsiteX4" fmla="*/ 693612 w 837585"/>
                <a:gd name="connsiteY4" fmla="*/ 608909 h 647537"/>
                <a:gd name="connsiteX5" fmla="*/ 683680 w 837585"/>
                <a:gd name="connsiteY5" fmla="*/ 647537 h 647537"/>
                <a:gd name="connsiteX6" fmla="*/ 662932 w 837585"/>
                <a:gd name="connsiteY6" fmla="*/ 644370 h 647537"/>
                <a:gd name="connsiteX7" fmla="*/ 9932 w 837585"/>
                <a:gd name="connsiteY7" fmla="*/ 53068 h 647537"/>
                <a:gd name="connsiteX8" fmla="*/ 0 w 837585"/>
                <a:gd name="connsiteY8" fmla="*/ 14441 h 647537"/>
                <a:gd name="connsiteX9" fmla="*/ 65299 w 837585"/>
                <a:gd name="connsiteY9" fmla="*/ 4474 h 647537"/>
                <a:gd name="connsiteX10" fmla="*/ 153905 w 837585"/>
                <a:gd name="connsiteY10" fmla="*/ 0 h 647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7585" h="647537">
                  <a:moveTo>
                    <a:pt x="153905" y="0"/>
                  </a:moveTo>
                  <a:cubicBezTo>
                    <a:pt x="393214" y="0"/>
                    <a:pt x="609867" y="96999"/>
                    <a:pt x="766694" y="253825"/>
                  </a:cubicBezTo>
                  <a:lnTo>
                    <a:pt x="837585" y="339746"/>
                  </a:lnTo>
                  <a:lnTo>
                    <a:pt x="802655" y="382082"/>
                  </a:lnTo>
                  <a:cubicBezTo>
                    <a:pt x="755934" y="451238"/>
                    <a:pt x="718933" y="527501"/>
                    <a:pt x="693612" y="608909"/>
                  </a:cubicBezTo>
                  <a:lnTo>
                    <a:pt x="683680" y="647537"/>
                  </a:lnTo>
                  <a:lnTo>
                    <a:pt x="662932" y="644370"/>
                  </a:lnTo>
                  <a:cubicBezTo>
                    <a:pt x="352652" y="580878"/>
                    <a:pt x="102775" y="351567"/>
                    <a:pt x="9932" y="53068"/>
                  </a:cubicBezTo>
                  <a:lnTo>
                    <a:pt x="0" y="14441"/>
                  </a:lnTo>
                  <a:lnTo>
                    <a:pt x="65299" y="4474"/>
                  </a:lnTo>
                  <a:cubicBezTo>
                    <a:pt x="94432" y="1516"/>
                    <a:pt x="123991" y="0"/>
                    <a:pt x="153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173" name="자유형: 도형 172">
              <a:extLst>
                <a:ext uri="{FF2B5EF4-FFF2-40B4-BE49-F238E27FC236}">
                  <a16:creationId xmlns:a16="http://schemas.microsoft.com/office/drawing/2014/main" id="{CA1A721C-9EF6-C70C-4870-4FA7A91542A9}"/>
                </a:ext>
              </a:extLst>
            </p:cNvPr>
            <p:cNvSpPr/>
            <p:nvPr/>
          </p:nvSpPr>
          <p:spPr>
            <a:xfrm>
              <a:off x="3273153" y="4288626"/>
              <a:ext cx="775988" cy="599916"/>
            </a:xfrm>
            <a:custGeom>
              <a:avLst/>
              <a:gdLst>
                <a:gd name="connsiteX0" fmla="*/ 683680 w 837585"/>
                <a:gd name="connsiteY0" fmla="*/ 0 h 647537"/>
                <a:gd name="connsiteX1" fmla="*/ 772286 w 837585"/>
                <a:gd name="connsiteY1" fmla="*/ 4474 h 647537"/>
                <a:gd name="connsiteX2" fmla="*/ 837585 w 837585"/>
                <a:gd name="connsiteY2" fmla="*/ 14441 h 647537"/>
                <a:gd name="connsiteX3" fmla="*/ 827653 w 837585"/>
                <a:gd name="connsiteY3" fmla="*/ 53068 h 647537"/>
                <a:gd name="connsiteX4" fmla="*/ 174653 w 837585"/>
                <a:gd name="connsiteY4" fmla="*/ 644370 h 647537"/>
                <a:gd name="connsiteX5" fmla="*/ 153905 w 837585"/>
                <a:gd name="connsiteY5" fmla="*/ 647537 h 647537"/>
                <a:gd name="connsiteX6" fmla="*/ 143973 w 837585"/>
                <a:gd name="connsiteY6" fmla="*/ 608909 h 647537"/>
                <a:gd name="connsiteX7" fmla="*/ 34930 w 837585"/>
                <a:gd name="connsiteY7" fmla="*/ 382082 h 647537"/>
                <a:gd name="connsiteX8" fmla="*/ 0 w 837585"/>
                <a:gd name="connsiteY8" fmla="*/ 339746 h 647537"/>
                <a:gd name="connsiteX9" fmla="*/ 70891 w 837585"/>
                <a:gd name="connsiteY9" fmla="*/ 253825 h 647537"/>
                <a:gd name="connsiteX10" fmla="*/ 683680 w 837585"/>
                <a:gd name="connsiteY10" fmla="*/ 0 h 647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7585" h="647537">
                  <a:moveTo>
                    <a:pt x="683680" y="0"/>
                  </a:moveTo>
                  <a:cubicBezTo>
                    <a:pt x="713594" y="0"/>
                    <a:pt x="743153" y="1516"/>
                    <a:pt x="772286" y="4474"/>
                  </a:cubicBezTo>
                  <a:lnTo>
                    <a:pt x="837585" y="14441"/>
                  </a:lnTo>
                  <a:lnTo>
                    <a:pt x="827653" y="53068"/>
                  </a:lnTo>
                  <a:cubicBezTo>
                    <a:pt x="734810" y="351567"/>
                    <a:pt x="484933" y="580878"/>
                    <a:pt x="174653" y="644370"/>
                  </a:cubicBezTo>
                  <a:lnTo>
                    <a:pt x="153905" y="647537"/>
                  </a:lnTo>
                  <a:lnTo>
                    <a:pt x="143973" y="608909"/>
                  </a:lnTo>
                  <a:cubicBezTo>
                    <a:pt x="118652" y="527501"/>
                    <a:pt x="81651" y="451238"/>
                    <a:pt x="34930" y="382082"/>
                  </a:cubicBezTo>
                  <a:lnTo>
                    <a:pt x="0" y="339746"/>
                  </a:lnTo>
                  <a:lnTo>
                    <a:pt x="70891" y="253825"/>
                  </a:lnTo>
                  <a:cubicBezTo>
                    <a:pt x="227718" y="96999"/>
                    <a:pt x="444371" y="0"/>
                    <a:pt x="683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174" name="자유형: 도형 173">
              <a:extLst>
                <a:ext uri="{FF2B5EF4-FFF2-40B4-BE49-F238E27FC236}">
                  <a16:creationId xmlns:a16="http://schemas.microsoft.com/office/drawing/2014/main" id="{79CC3E54-025B-CEE5-1C73-260F33DB8821}"/>
                </a:ext>
              </a:extLst>
            </p:cNvPr>
            <p:cNvSpPr/>
            <p:nvPr/>
          </p:nvSpPr>
          <p:spPr>
            <a:xfrm>
              <a:off x="3103672" y="4888542"/>
              <a:ext cx="338962" cy="691087"/>
            </a:xfrm>
            <a:custGeom>
              <a:avLst/>
              <a:gdLst>
                <a:gd name="connsiteX0" fmla="*/ 29029 w 365868"/>
                <a:gd name="connsiteY0" fmla="*/ 0 h 745945"/>
                <a:gd name="connsiteX1" fmla="*/ 94328 w 365868"/>
                <a:gd name="connsiteY1" fmla="*/ 9966 h 745945"/>
                <a:gd name="connsiteX2" fmla="*/ 182934 w 365868"/>
                <a:gd name="connsiteY2" fmla="*/ 14440 h 745945"/>
                <a:gd name="connsiteX3" fmla="*/ 271540 w 365868"/>
                <a:gd name="connsiteY3" fmla="*/ 9966 h 745945"/>
                <a:gd name="connsiteX4" fmla="*/ 336839 w 365868"/>
                <a:gd name="connsiteY4" fmla="*/ 0 h 745945"/>
                <a:gd name="connsiteX5" fmla="*/ 348261 w 365868"/>
                <a:gd name="connsiteY5" fmla="*/ 44424 h 745945"/>
                <a:gd name="connsiteX6" fmla="*/ 365868 w 365868"/>
                <a:gd name="connsiteY6" fmla="*/ 219077 h 745945"/>
                <a:gd name="connsiteX7" fmla="*/ 217864 w 365868"/>
                <a:gd name="connsiteY7" fmla="*/ 703609 h 745945"/>
                <a:gd name="connsiteX8" fmla="*/ 182934 w 365868"/>
                <a:gd name="connsiteY8" fmla="*/ 745945 h 745945"/>
                <a:gd name="connsiteX9" fmla="*/ 148004 w 365868"/>
                <a:gd name="connsiteY9" fmla="*/ 703609 h 745945"/>
                <a:gd name="connsiteX10" fmla="*/ 0 w 365868"/>
                <a:gd name="connsiteY10" fmla="*/ 219077 h 745945"/>
                <a:gd name="connsiteX11" fmla="*/ 17607 w 365868"/>
                <a:gd name="connsiteY11" fmla="*/ 44424 h 745945"/>
                <a:gd name="connsiteX12" fmla="*/ 29029 w 365868"/>
                <a:gd name="connsiteY12" fmla="*/ 0 h 74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5868" h="745945">
                  <a:moveTo>
                    <a:pt x="29029" y="0"/>
                  </a:moveTo>
                  <a:lnTo>
                    <a:pt x="94328" y="9966"/>
                  </a:lnTo>
                  <a:cubicBezTo>
                    <a:pt x="123461" y="12925"/>
                    <a:pt x="153020" y="14440"/>
                    <a:pt x="182934" y="14440"/>
                  </a:cubicBezTo>
                  <a:cubicBezTo>
                    <a:pt x="212848" y="14440"/>
                    <a:pt x="242407" y="12925"/>
                    <a:pt x="271540" y="9966"/>
                  </a:cubicBezTo>
                  <a:lnTo>
                    <a:pt x="336839" y="0"/>
                  </a:lnTo>
                  <a:lnTo>
                    <a:pt x="348261" y="44424"/>
                  </a:lnTo>
                  <a:cubicBezTo>
                    <a:pt x="359806" y="100839"/>
                    <a:pt x="365868" y="159250"/>
                    <a:pt x="365868" y="219077"/>
                  </a:cubicBezTo>
                  <a:cubicBezTo>
                    <a:pt x="365868" y="398559"/>
                    <a:pt x="311306" y="565297"/>
                    <a:pt x="217864" y="703609"/>
                  </a:cubicBezTo>
                  <a:lnTo>
                    <a:pt x="182934" y="745945"/>
                  </a:lnTo>
                  <a:lnTo>
                    <a:pt x="148004" y="703609"/>
                  </a:lnTo>
                  <a:cubicBezTo>
                    <a:pt x="54562" y="565297"/>
                    <a:pt x="0" y="398559"/>
                    <a:pt x="0" y="219077"/>
                  </a:cubicBezTo>
                  <a:cubicBezTo>
                    <a:pt x="0" y="159250"/>
                    <a:pt x="6062" y="100839"/>
                    <a:pt x="17607" y="44424"/>
                  </a:cubicBezTo>
                  <a:lnTo>
                    <a:pt x="290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175" name="자유형: 도형 174">
              <a:extLst>
                <a:ext uri="{FF2B5EF4-FFF2-40B4-BE49-F238E27FC236}">
                  <a16:creationId xmlns:a16="http://schemas.microsoft.com/office/drawing/2014/main" id="{430A7234-002E-B6C6-2C90-658E837F874B}"/>
                </a:ext>
              </a:extLst>
            </p:cNvPr>
            <p:cNvSpPr/>
            <p:nvPr/>
          </p:nvSpPr>
          <p:spPr>
            <a:xfrm>
              <a:off x="1836869" y="4302005"/>
              <a:ext cx="1436284" cy="1592385"/>
            </a:xfrm>
            <a:custGeom>
              <a:avLst/>
              <a:gdLst>
                <a:gd name="connsiteX0" fmla="*/ 712709 w 1550294"/>
                <a:gd name="connsiteY0" fmla="*/ 0 h 1718787"/>
                <a:gd name="connsiteX1" fmla="*/ 722641 w 1550294"/>
                <a:gd name="connsiteY1" fmla="*/ 38627 h 1718787"/>
                <a:gd name="connsiteX2" fmla="*/ 1375641 w 1550294"/>
                <a:gd name="connsiteY2" fmla="*/ 629929 h 1718787"/>
                <a:gd name="connsiteX3" fmla="*/ 1396389 w 1550294"/>
                <a:gd name="connsiteY3" fmla="*/ 633096 h 1718787"/>
                <a:gd name="connsiteX4" fmla="*/ 1384967 w 1550294"/>
                <a:gd name="connsiteY4" fmla="*/ 677520 h 1718787"/>
                <a:gd name="connsiteX5" fmla="*/ 1367360 w 1550294"/>
                <a:gd name="connsiteY5" fmla="*/ 852173 h 1718787"/>
                <a:gd name="connsiteX6" fmla="*/ 1515364 w 1550294"/>
                <a:gd name="connsiteY6" fmla="*/ 1336705 h 1718787"/>
                <a:gd name="connsiteX7" fmla="*/ 1550294 w 1550294"/>
                <a:gd name="connsiteY7" fmla="*/ 1379041 h 1718787"/>
                <a:gd name="connsiteX8" fmla="*/ 1479403 w 1550294"/>
                <a:gd name="connsiteY8" fmla="*/ 1464962 h 1718787"/>
                <a:gd name="connsiteX9" fmla="*/ 866614 w 1550294"/>
                <a:gd name="connsiteY9" fmla="*/ 1718787 h 1718787"/>
                <a:gd name="connsiteX10" fmla="*/ 0 w 1550294"/>
                <a:gd name="connsiteY10" fmla="*/ 852173 h 1718787"/>
                <a:gd name="connsiteX11" fmla="*/ 691961 w 1550294"/>
                <a:gd name="connsiteY11" fmla="*/ 3166 h 1718787"/>
                <a:gd name="connsiteX12" fmla="*/ 712709 w 1550294"/>
                <a:gd name="connsiteY12" fmla="*/ 0 h 171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0294" h="1718787">
                  <a:moveTo>
                    <a:pt x="712709" y="0"/>
                  </a:moveTo>
                  <a:lnTo>
                    <a:pt x="722641" y="38627"/>
                  </a:lnTo>
                  <a:cubicBezTo>
                    <a:pt x="815484" y="337126"/>
                    <a:pt x="1065361" y="566437"/>
                    <a:pt x="1375641" y="629929"/>
                  </a:cubicBezTo>
                  <a:lnTo>
                    <a:pt x="1396389" y="633096"/>
                  </a:lnTo>
                  <a:lnTo>
                    <a:pt x="1384967" y="677520"/>
                  </a:lnTo>
                  <a:cubicBezTo>
                    <a:pt x="1373422" y="733935"/>
                    <a:pt x="1367360" y="792346"/>
                    <a:pt x="1367360" y="852173"/>
                  </a:cubicBezTo>
                  <a:cubicBezTo>
                    <a:pt x="1367360" y="1031655"/>
                    <a:pt x="1421922" y="1198393"/>
                    <a:pt x="1515364" y="1336705"/>
                  </a:cubicBezTo>
                  <a:lnTo>
                    <a:pt x="1550294" y="1379041"/>
                  </a:lnTo>
                  <a:lnTo>
                    <a:pt x="1479403" y="1464962"/>
                  </a:lnTo>
                  <a:cubicBezTo>
                    <a:pt x="1322576" y="1621788"/>
                    <a:pt x="1105923" y="1718787"/>
                    <a:pt x="866614" y="1718787"/>
                  </a:cubicBezTo>
                  <a:cubicBezTo>
                    <a:pt x="387996" y="1718787"/>
                    <a:pt x="0" y="1330791"/>
                    <a:pt x="0" y="852173"/>
                  </a:cubicBezTo>
                  <a:cubicBezTo>
                    <a:pt x="0" y="433382"/>
                    <a:pt x="297059" y="83974"/>
                    <a:pt x="691961" y="3166"/>
                  </a:cubicBezTo>
                  <a:lnTo>
                    <a:pt x="712709" y="0"/>
                  </a:lnTo>
                  <a:close/>
                </a:path>
              </a:pathLst>
            </a:custGeom>
            <a:solidFill>
              <a:srgbClr val="1A78A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100" dirty="0">
                <a:solidFill>
                  <a:prstClr val="white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endParaRPr>
            </a:p>
          </p:txBody>
        </p:sp>
        <p:sp>
          <p:nvSpPr>
            <p:cNvPr id="176" name="자유형: 도형 175">
              <a:extLst>
                <a:ext uri="{FF2B5EF4-FFF2-40B4-BE49-F238E27FC236}">
                  <a16:creationId xmlns:a16="http://schemas.microsoft.com/office/drawing/2014/main" id="{3E4F7C7D-D91B-488B-00AF-5569741A819D}"/>
                </a:ext>
              </a:extLst>
            </p:cNvPr>
            <p:cNvSpPr/>
            <p:nvPr/>
          </p:nvSpPr>
          <p:spPr>
            <a:xfrm>
              <a:off x="3273152" y="4302005"/>
              <a:ext cx="1436284" cy="1592385"/>
            </a:xfrm>
            <a:custGeom>
              <a:avLst/>
              <a:gdLst>
                <a:gd name="connsiteX0" fmla="*/ 837585 w 1550294"/>
                <a:gd name="connsiteY0" fmla="*/ 0 h 1718787"/>
                <a:gd name="connsiteX1" fmla="*/ 858333 w 1550294"/>
                <a:gd name="connsiteY1" fmla="*/ 3166 h 1718787"/>
                <a:gd name="connsiteX2" fmla="*/ 1550294 w 1550294"/>
                <a:gd name="connsiteY2" fmla="*/ 852173 h 1718787"/>
                <a:gd name="connsiteX3" fmla="*/ 683680 w 1550294"/>
                <a:gd name="connsiteY3" fmla="*/ 1718787 h 1718787"/>
                <a:gd name="connsiteX4" fmla="*/ 70891 w 1550294"/>
                <a:gd name="connsiteY4" fmla="*/ 1464962 h 1718787"/>
                <a:gd name="connsiteX5" fmla="*/ 0 w 1550294"/>
                <a:gd name="connsiteY5" fmla="*/ 1379041 h 1718787"/>
                <a:gd name="connsiteX6" fmla="*/ 34930 w 1550294"/>
                <a:gd name="connsiteY6" fmla="*/ 1336705 h 1718787"/>
                <a:gd name="connsiteX7" fmla="*/ 182934 w 1550294"/>
                <a:gd name="connsiteY7" fmla="*/ 852173 h 1718787"/>
                <a:gd name="connsiteX8" fmla="*/ 165327 w 1550294"/>
                <a:gd name="connsiteY8" fmla="*/ 677520 h 1718787"/>
                <a:gd name="connsiteX9" fmla="*/ 153905 w 1550294"/>
                <a:gd name="connsiteY9" fmla="*/ 633096 h 1718787"/>
                <a:gd name="connsiteX10" fmla="*/ 174653 w 1550294"/>
                <a:gd name="connsiteY10" fmla="*/ 629929 h 1718787"/>
                <a:gd name="connsiteX11" fmla="*/ 827653 w 1550294"/>
                <a:gd name="connsiteY11" fmla="*/ 38627 h 1718787"/>
                <a:gd name="connsiteX12" fmla="*/ 837585 w 1550294"/>
                <a:gd name="connsiteY12" fmla="*/ 0 h 171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0294" h="1718787">
                  <a:moveTo>
                    <a:pt x="837585" y="0"/>
                  </a:moveTo>
                  <a:lnTo>
                    <a:pt x="858333" y="3166"/>
                  </a:lnTo>
                  <a:cubicBezTo>
                    <a:pt x="1253235" y="83974"/>
                    <a:pt x="1550294" y="433382"/>
                    <a:pt x="1550294" y="852173"/>
                  </a:cubicBezTo>
                  <a:cubicBezTo>
                    <a:pt x="1550294" y="1330791"/>
                    <a:pt x="1162298" y="1718787"/>
                    <a:pt x="683680" y="1718787"/>
                  </a:cubicBezTo>
                  <a:cubicBezTo>
                    <a:pt x="444371" y="1718787"/>
                    <a:pt x="227718" y="1621788"/>
                    <a:pt x="70891" y="1464962"/>
                  </a:cubicBezTo>
                  <a:lnTo>
                    <a:pt x="0" y="1379041"/>
                  </a:lnTo>
                  <a:lnTo>
                    <a:pt x="34930" y="1336705"/>
                  </a:lnTo>
                  <a:cubicBezTo>
                    <a:pt x="128372" y="1198393"/>
                    <a:pt x="182934" y="1031655"/>
                    <a:pt x="182934" y="852173"/>
                  </a:cubicBezTo>
                  <a:cubicBezTo>
                    <a:pt x="182934" y="792346"/>
                    <a:pt x="176872" y="733935"/>
                    <a:pt x="165327" y="677520"/>
                  </a:cubicBezTo>
                  <a:lnTo>
                    <a:pt x="153905" y="633096"/>
                  </a:lnTo>
                  <a:lnTo>
                    <a:pt x="174653" y="629929"/>
                  </a:lnTo>
                  <a:cubicBezTo>
                    <a:pt x="484933" y="566437"/>
                    <a:pt x="734810" y="337126"/>
                    <a:pt x="827653" y="38627"/>
                  </a:cubicBezTo>
                  <a:lnTo>
                    <a:pt x="837585" y="0"/>
                  </a:lnTo>
                  <a:close/>
                </a:path>
              </a:pathLst>
            </a:custGeom>
            <a:solidFill>
              <a:srgbClr val="1A78A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100" dirty="0">
                <a:solidFill>
                  <a:prstClr val="white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endParaRPr>
            </a:p>
          </p:txBody>
        </p:sp>
        <p:sp>
          <p:nvSpPr>
            <p:cNvPr id="177" name="자유형: 도형 176">
              <a:extLst>
                <a:ext uri="{FF2B5EF4-FFF2-40B4-BE49-F238E27FC236}">
                  <a16:creationId xmlns:a16="http://schemas.microsoft.com/office/drawing/2014/main" id="{B4519D6B-012C-1D7E-507A-06310E93C020}"/>
                </a:ext>
              </a:extLst>
            </p:cNvPr>
            <p:cNvSpPr/>
            <p:nvPr/>
          </p:nvSpPr>
          <p:spPr>
            <a:xfrm>
              <a:off x="3130566" y="4603386"/>
              <a:ext cx="285173" cy="298534"/>
            </a:xfrm>
            <a:custGeom>
              <a:avLst/>
              <a:gdLst>
                <a:gd name="connsiteX0" fmla="*/ 153905 w 307810"/>
                <a:gd name="connsiteY0" fmla="*/ 0 h 322231"/>
                <a:gd name="connsiteX1" fmla="*/ 188835 w 307810"/>
                <a:gd name="connsiteY1" fmla="*/ 42336 h 322231"/>
                <a:gd name="connsiteX2" fmla="*/ 297878 w 307810"/>
                <a:gd name="connsiteY2" fmla="*/ 269163 h 322231"/>
                <a:gd name="connsiteX3" fmla="*/ 307810 w 307810"/>
                <a:gd name="connsiteY3" fmla="*/ 307791 h 322231"/>
                <a:gd name="connsiteX4" fmla="*/ 242511 w 307810"/>
                <a:gd name="connsiteY4" fmla="*/ 317757 h 322231"/>
                <a:gd name="connsiteX5" fmla="*/ 153905 w 307810"/>
                <a:gd name="connsiteY5" fmla="*/ 322231 h 322231"/>
                <a:gd name="connsiteX6" fmla="*/ 65299 w 307810"/>
                <a:gd name="connsiteY6" fmla="*/ 317757 h 322231"/>
                <a:gd name="connsiteX7" fmla="*/ 0 w 307810"/>
                <a:gd name="connsiteY7" fmla="*/ 307791 h 322231"/>
                <a:gd name="connsiteX8" fmla="*/ 9932 w 307810"/>
                <a:gd name="connsiteY8" fmla="*/ 269163 h 322231"/>
                <a:gd name="connsiteX9" fmla="*/ 118975 w 307810"/>
                <a:gd name="connsiteY9" fmla="*/ 42336 h 322231"/>
                <a:gd name="connsiteX10" fmla="*/ 153905 w 307810"/>
                <a:gd name="connsiteY10" fmla="*/ 0 h 32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7810" h="322231">
                  <a:moveTo>
                    <a:pt x="153905" y="0"/>
                  </a:moveTo>
                  <a:lnTo>
                    <a:pt x="188835" y="42336"/>
                  </a:lnTo>
                  <a:cubicBezTo>
                    <a:pt x="235556" y="111492"/>
                    <a:pt x="272557" y="187755"/>
                    <a:pt x="297878" y="269163"/>
                  </a:cubicBezTo>
                  <a:lnTo>
                    <a:pt x="307810" y="307791"/>
                  </a:lnTo>
                  <a:lnTo>
                    <a:pt x="242511" y="317757"/>
                  </a:lnTo>
                  <a:cubicBezTo>
                    <a:pt x="213378" y="320716"/>
                    <a:pt x="183819" y="322231"/>
                    <a:pt x="153905" y="322231"/>
                  </a:cubicBezTo>
                  <a:cubicBezTo>
                    <a:pt x="123991" y="322231"/>
                    <a:pt x="94432" y="320716"/>
                    <a:pt x="65299" y="317757"/>
                  </a:cubicBezTo>
                  <a:lnTo>
                    <a:pt x="0" y="307791"/>
                  </a:lnTo>
                  <a:lnTo>
                    <a:pt x="9932" y="269163"/>
                  </a:lnTo>
                  <a:cubicBezTo>
                    <a:pt x="35253" y="187755"/>
                    <a:pt x="72254" y="111492"/>
                    <a:pt x="118975" y="42336"/>
                  </a:cubicBezTo>
                  <a:lnTo>
                    <a:pt x="153905" y="0"/>
                  </a:lnTo>
                  <a:close/>
                </a:path>
              </a:pathLst>
            </a:custGeom>
            <a:solidFill>
              <a:srgbClr val="10486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178" name="자유형: 도형 177">
              <a:extLst>
                <a:ext uri="{FF2B5EF4-FFF2-40B4-BE49-F238E27FC236}">
                  <a16:creationId xmlns:a16="http://schemas.microsoft.com/office/drawing/2014/main" id="{A135A125-E9E1-65AD-3A59-6AC574B08387}"/>
                </a:ext>
              </a:extLst>
            </p:cNvPr>
            <p:cNvSpPr/>
            <p:nvPr/>
          </p:nvSpPr>
          <p:spPr>
            <a:xfrm>
              <a:off x="2470269" y="3296156"/>
              <a:ext cx="1605764" cy="1307230"/>
            </a:xfrm>
            <a:custGeom>
              <a:avLst/>
              <a:gdLst>
                <a:gd name="connsiteX0" fmla="*/ 866614 w 1733228"/>
                <a:gd name="connsiteY0" fmla="*/ 0 h 1410997"/>
                <a:gd name="connsiteX1" fmla="*/ 1733228 w 1733228"/>
                <a:gd name="connsiteY1" fmla="*/ 866614 h 1410997"/>
                <a:gd name="connsiteX2" fmla="*/ 1715621 w 1733228"/>
                <a:gd name="connsiteY2" fmla="*/ 1041267 h 1410997"/>
                <a:gd name="connsiteX3" fmla="*/ 1704199 w 1733228"/>
                <a:gd name="connsiteY3" fmla="*/ 1085692 h 1410997"/>
                <a:gd name="connsiteX4" fmla="*/ 1638900 w 1733228"/>
                <a:gd name="connsiteY4" fmla="*/ 1075725 h 1410997"/>
                <a:gd name="connsiteX5" fmla="*/ 1550294 w 1733228"/>
                <a:gd name="connsiteY5" fmla="*/ 1071251 h 1410997"/>
                <a:gd name="connsiteX6" fmla="*/ 937505 w 1733228"/>
                <a:gd name="connsiteY6" fmla="*/ 1325076 h 1410997"/>
                <a:gd name="connsiteX7" fmla="*/ 866614 w 1733228"/>
                <a:gd name="connsiteY7" fmla="*/ 1410997 h 1410997"/>
                <a:gd name="connsiteX8" fmla="*/ 795723 w 1733228"/>
                <a:gd name="connsiteY8" fmla="*/ 1325076 h 1410997"/>
                <a:gd name="connsiteX9" fmla="*/ 182934 w 1733228"/>
                <a:gd name="connsiteY9" fmla="*/ 1071251 h 1410997"/>
                <a:gd name="connsiteX10" fmla="*/ 94328 w 1733228"/>
                <a:gd name="connsiteY10" fmla="*/ 1075725 h 1410997"/>
                <a:gd name="connsiteX11" fmla="*/ 29029 w 1733228"/>
                <a:gd name="connsiteY11" fmla="*/ 1085692 h 1410997"/>
                <a:gd name="connsiteX12" fmla="*/ 17607 w 1733228"/>
                <a:gd name="connsiteY12" fmla="*/ 1041267 h 1410997"/>
                <a:gd name="connsiteX13" fmla="*/ 0 w 1733228"/>
                <a:gd name="connsiteY13" fmla="*/ 866614 h 1410997"/>
                <a:gd name="connsiteX14" fmla="*/ 866614 w 1733228"/>
                <a:gd name="connsiteY14" fmla="*/ 0 h 1410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3228" h="1410997">
                  <a:moveTo>
                    <a:pt x="866614" y="0"/>
                  </a:moveTo>
                  <a:cubicBezTo>
                    <a:pt x="1345232" y="0"/>
                    <a:pt x="1733228" y="387996"/>
                    <a:pt x="1733228" y="866614"/>
                  </a:cubicBezTo>
                  <a:cubicBezTo>
                    <a:pt x="1733228" y="926441"/>
                    <a:pt x="1727166" y="984852"/>
                    <a:pt x="1715621" y="1041267"/>
                  </a:cubicBezTo>
                  <a:lnTo>
                    <a:pt x="1704199" y="1085692"/>
                  </a:lnTo>
                  <a:lnTo>
                    <a:pt x="1638900" y="1075725"/>
                  </a:lnTo>
                  <a:cubicBezTo>
                    <a:pt x="1609767" y="1072767"/>
                    <a:pt x="1580208" y="1071251"/>
                    <a:pt x="1550294" y="1071251"/>
                  </a:cubicBezTo>
                  <a:cubicBezTo>
                    <a:pt x="1310985" y="1071251"/>
                    <a:pt x="1094332" y="1168250"/>
                    <a:pt x="937505" y="1325076"/>
                  </a:cubicBezTo>
                  <a:lnTo>
                    <a:pt x="866614" y="1410997"/>
                  </a:lnTo>
                  <a:lnTo>
                    <a:pt x="795723" y="1325076"/>
                  </a:lnTo>
                  <a:cubicBezTo>
                    <a:pt x="638896" y="1168250"/>
                    <a:pt x="422243" y="1071251"/>
                    <a:pt x="182934" y="1071251"/>
                  </a:cubicBezTo>
                  <a:cubicBezTo>
                    <a:pt x="153020" y="1071251"/>
                    <a:pt x="123461" y="1072767"/>
                    <a:pt x="94328" y="1075725"/>
                  </a:cubicBezTo>
                  <a:lnTo>
                    <a:pt x="29029" y="1085692"/>
                  </a:lnTo>
                  <a:lnTo>
                    <a:pt x="17607" y="1041267"/>
                  </a:lnTo>
                  <a:cubicBezTo>
                    <a:pt x="6062" y="984852"/>
                    <a:pt x="0" y="926441"/>
                    <a:pt x="0" y="866614"/>
                  </a:cubicBezTo>
                  <a:cubicBezTo>
                    <a:pt x="0" y="387996"/>
                    <a:pt x="387996" y="0"/>
                    <a:pt x="866614" y="0"/>
                  </a:cubicBezTo>
                  <a:close/>
                </a:path>
              </a:pathLst>
            </a:custGeom>
            <a:solidFill>
              <a:srgbClr val="1A78A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1100" dirty="0">
                <a:solidFill>
                  <a:prstClr val="white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endParaRP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885A6C92-053D-4384-8E5B-11113B6AB53B}"/>
              </a:ext>
            </a:extLst>
          </p:cNvPr>
          <p:cNvSpPr txBox="1"/>
          <p:nvPr/>
        </p:nvSpPr>
        <p:spPr>
          <a:xfrm>
            <a:off x="8526700" y="4289646"/>
            <a:ext cx="94923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스퀘어 네오 Heavy" panose="00000A00000000000000" pitchFamily="2" charset="-127"/>
              </a:rPr>
              <a:t>Analytics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4FA1C2D7-F009-6815-6BB6-D2F93E4A3AF7}"/>
              </a:ext>
            </a:extLst>
          </p:cNvPr>
          <p:cNvSpPr txBox="1"/>
          <p:nvPr/>
        </p:nvSpPr>
        <p:spPr>
          <a:xfrm>
            <a:off x="8955664" y="4956664"/>
            <a:ext cx="94923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스퀘어 네오 Heavy" panose="00000A00000000000000" pitchFamily="2" charset="-127"/>
              </a:rPr>
              <a:t>Business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BC68D279-0EB8-1E63-8910-A3ED6D7FBC30}"/>
              </a:ext>
            </a:extLst>
          </p:cNvPr>
          <p:cNvSpPr txBox="1"/>
          <p:nvPr/>
        </p:nvSpPr>
        <p:spPr>
          <a:xfrm>
            <a:off x="8109785" y="4964505"/>
            <a:ext cx="94923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나눔스퀘어 네오 Heavy" panose="00000A00000000000000" pitchFamily="2" charset="-127"/>
              </a:rPr>
              <a:t>IT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8503111A-7CB3-6043-3BFD-320F896D8826}"/>
              </a:ext>
            </a:extLst>
          </p:cNvPr>
          <p:cNvSpPr txBox="1"/>
          <p:nvPr/>
        </p:nvSpPr>
        <p:spPr>
          <a:xfrm>
            <a:off x="9329281" y="3298288"/>
            <a:ext cx="2280079" cy="222690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ko-KR" dirty="0">
                <a:solidFill>
                  <a:srgbClr val="104862"/>
                </a:solidFill>
                <a:latin typeface="+mj-ea"/>
                <a:ea typeface="+mj-ea"/>
              </a:rPr>
              <a:t>Soft Skill</a:t>
            </a:r>
            <a:endParaRPr lang="ko-KR" altLang="en-US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7B76A6DC-9897-347A-F09C-83B82EA57ED1}"/>
              </a:ext>
            </a:extLst>
          </p:cNvPr>
          <p:cNvSpPr txBox="1"/>
          <p:nvPr/>
        </p:nvSpPr>
        <p:spPr>
          <a:xfrm>
            <a:off x="6563542" y="5196612"/>
            <a:ext cx="2280079" cy="483402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② 분석 기술에 대한 숙련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 :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최적의 분석 설계 및 노하우 축적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3579CBB1-8B72-FE34-D3F4-C429C6887F5D}"/>
              </a:ext>
            </a:extLst>
          </p:cNvPr>
          <p:cNvSpPr txBox="1"/>
          <p:nvPr/>
        </p:nvSpPr>
        <p:spPr>
          <a:xfrm>
            <a:off x="9398330" y="3618402"/>
            <a:ext cx="2280079" cy="483402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③ 통찰력 있는 분석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 :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창의적 사고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호기심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논리적 비판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6C596D84-3EFA-3E56-A5B3-A5B4391A43EB}"/>
              </a:ext>
            </a:extLst>
          </p:cNvPr>
          <p:cNvSpPr txBox="1"/>
          <p:nvPr/>
        </p:nvSpPr>
        <p:spPr>
          <a:xfrm>
            <a:off x="6563542" y="3686970"/>
            <a:ext cx="2280079" cy="483402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① 빅데이터에 대한 이론적 지식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 :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관련 기법에 대한 이해와 방법론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E8B37A40-25C0-FA93-CB54-C31392322247}"/>
              </a:ext>
            </a:extLst>
          </p:cNvPr>
          <p:cNvSpPr txBox="1"/>
          <p:nvPr/>
        </p:nvSpPr>
        <p:spPr>
          <a:xfrm>
            <a:off x="10136717" y="5231351"/>
            <a:ext cx="2280079" cy="483402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⑤ 다분야 간 협력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 :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커뮤니케이션 역량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FBEA0C0F-E5D0-312F-3657-9751AC69AEE3}"/>
              </a:ext>
            </a:extLst>
          </p:cNvPr>
          <p:cNvSpPr txBox="1"/>
          <p:nvPr/>
        </p:nvSpPr>
        <p:spPr>
          <a:xfrm>
            <a:off x="9861522" y="4424876"/>
            <a:ext cx="2280079" cy="483402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④ 설득력 있는 전달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 :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스토리텔링</a:t>
            </a:r>
            <a:r>
              <a:rPr lang="en-US" altLang="ko-KR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sz="1100" dirty="0">
                <a:solidFill>
                  <a:srgbClr val="10486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시각화 역량</a:t>
            </a:r>
            <a:endParaRPr lang="en-US" altLang="ko-KR" sz="1100" dirty="0">
              <a:solidFill>
                <a:srgbClr val="10486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93" name="자유형: 도형 192">
            <a:extLst>
              <a:ext uri="{FF2B5EF4-FFF2-40B4-BE49-F238E27FC236}">
                <a16:creationId xmlns:a16="http://schemas.microsoft.com/office/drawing/2014/main" id="{F65EA08D-9B86-CABA-92B7-921EFB485D3F}"/>
              </a:ext>
            </a:extLst>
          </p:cNvPr>
          <p:cNvSpPr/>
          <p:nvPr/>
        </p:nvSpPr>
        <p:spPr>
          <a:xfrm rot="2700000">
            <a:off x="990923" y="2506897"/>
            <a:ext cx="153605" cy="154798"/>
          </a:xfrm>
          <a:custGeom>
            <a:avLst/>
            <a:gdLst>
              <a:gd name="connsiteX0" fmla="*/ 136473 w 705050"/>
              <a:gd name="connsiteY0" fmla="*/ 91 h 705050"/>
              <a:gd name="connsiteX1" fmla="*/ 345050 w 705050"/>
              <a:gd name="connsiteY1" fmla="*/ 91 h 705050"/>
              <a:gd name="connsiteX2" fmla="*/ 345050 w 705050"/>
              <a:gd name="connsiteY2" fmla="*/ 0 h 705050"/>
              <a:gd name="connsiteX3" fmla="*/ 705050 w 705050"/>
              <a:gd name="connsiteY3" fmla="*/ 0 h 705050"/>
              <a:gd name="connsiteX4" fmla="*/ 705050 w 705050"/>
              <a:gd name="connsiteY4" fmla="*/ 360000 h 705050"/>
              <a:gd name="connsiteX5" fmla="*/ 704960 w 705050"/>
              <a:gd name="connsiteY5" fmla="*/ 360000 h 705050"/>
              <a:gd name="connsiteX6" fmla="*/ 704960 w 705050"/>
              <a:gd name="connsiteY6" fmla="*/ 575791 h 705050"/>
              <a:gd name="connsiteX7" fmla="*/ 482270 w 705050"/>
              <a:gd name="connsiteY7" fmla="*/ 575791 h 705050"/>
              <a:gd name="connsiteX8" fmla="*/ 482270 w 705050"/>
              <a:gd name="connsiteY8" fmla="*/ 380246 h 705050"/>
              <a:gd name="connsiteX9" fmla="*/ 157465 w 705050"/>
              <a:gd name="connsiteY9" fmla="*/ 705050 h 705050"/>
              <a:gd name="connsiteX10" fmla="*/ 0 w 705050"/>
              <a:gd name="connsiteY10" fmla="*/ 547585 h 705050"/>
              <a:gd name="connsiteX11" fmla="*/ 324804 w 705050"/>
              <a:gd name="connsiteY11" fmla="*/ 222781 h 705050"/>
              <a:gd name="connsiteX12" fmla="*/ 136473 w 705050"/>
              <a:gd name="connsiteY12" fmla="*/ 222781 h 705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5050" h="705050">
                <a:moveTo>
                  <a:pt x="136473" y="91"/>
                </a:moveTo>
                <a:lnTo>
                  <a:pt x="345050" y="91"/>
                </a:lnTo>
                <a:lnTo>
                  <a:pt x="345050" y="0"/>
                </a:lnTo>
                <a:lnTo>
                  <a:pt x="705050" y="0"/>
                </a:lnTo>
                <a:lnTo>
                  <a:pt x="705050" y="360000"/>
                </a:lnTo>
                <a:lnTo>
                  <a:pt x="704960" y="360000"/>
                </a:lnTo>
                <a:lnTo>
                  <a:pt x="704960" y="575791"/>
                </a:lnTo>
                <a:lnTo>
                  <a:pt x="482270" y="575791"/>
                </a:lnTo>
                <a:lnTo>
                  <a:pt x="482270" y="380246"/>
                </a:lnTo>
                <a:lnTo>
                  <a:pt x="157465" y="705050"/>
                </a:lnTo>
                <a:lnTo>
                  <a:pt x="0" y="547585"/>
                </a:lnTo>
                <a:lnTo>
                  <a:pt x="324804" y="222781"/>
                </a:lnTo>
                <a:lnTo>
                  <a:pt x="136473" y="2227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35DF6E8-C777-40D3-6598-3710F2AA0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13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C0F71-2929-D2E7-4CAA-6671AD905020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5AEBB7C5-13CF-F9CC-61DE-93A3C883D468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77F5-FAE2-142E-6E26-96D3B4D6ABDB}"/>
              </a:ext>
            </a:extLst>
          </p:cNvPr>
          <p:cNvSpPr txBox="1"/>
          <p:nvPr/>
        </p:nvSpPr>
        <p:spPr>
          <a:xfrm>
            <a:off x="708972" y="991005"/>
            <a:ext cx="358753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03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8F3E7C-7BA2-B2D2-71ED-DF83E3D778B8}"/>
              </a:ext>
            </a:extLst>
          </p:cNvPr>
          <p:cNvSpPr txBox="1"/>
          <p:nvPr/>
        </p:nvSpPr>
        <p:spPr>
          <a:xfrm>
            <a:off x="1258074" y="917428"/>
            <a:ext cx="7432804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가치창조를 위한 데이터 사이언스와 전략 인사이트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1004F-7929-D7ED-6FA5-4A39A2EC04C6}"/>
              </a:ext>
            </a:extLst>
          </p:cNvPr>
          <p:cNvSpPr txBox="1"/>
          <p:nvPr/>
        </p:nvSpPr>
        <p:spPr>
          <a:xfrm>
            <a:off x="644432" y="2096402"/>
            <a:ext cx="13064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데이터 사이언스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8FCCA5-EE98-F83A-E0F6-8FE787D774BD}"/>
              </a:ext>
            </a:extLst>
          </p:cNvPr>
          <p:cNvSpPr txBox="1"/>
          <p:nvPr/>
        </p:nvSpPr>
        <p:spPr>
          <a:xfrm>
            <a:off x="644431" y="2507870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과학과 인문의 교차로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19413A0-EF5B-0A08-F12C-0A688FF01CC4}"/>
              </a:ext>
            </a:extLst>
          </p:cNvPr>
          <p:cNvSpPr txBox="1"/>
          <p:nvPr/>
        </p:nvSpPr>
        <p:spPr>
          <a:xfrm>
            <a:off x="735099" y="2796709"/>
            <a:ext cx="10054821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→ 분석 기술보다 더 중요한 것은 </a:t>
            </a:r>
            <a:r>
              <a:rPr lang="ko-KR" altLang="en-US" b="1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소프트 스킬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로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 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전략적 통찰을 주는 분석은 </a:t>
            </a:r>
            <a:r>
              <a:rPr lang="ko-KR" altLang="en-US" b="1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단순 통계 및 데이터 처리능력보다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스토리텔링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커뮤니케이션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창의력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열정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직관력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비판적 사고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등의 </a:t>
            </a:r>
            <a:r>
              <a:rPr lang="ko-KR" altLang="en-US" b="1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인문학적 요소가 필요함</a:t>
            </a:r>
            <a:r>
              <a:rPr lang="en-US" altLang="ko-KR" b="1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.</a:t>
            </a:r>
            <a:endParaRPr lang="ko-KR" altLang="en-US" b="1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graphicFrame>
        <p:nvGraphicFramePr>
          <p:cNvPr id="2" name="표 11">
            <a:extLst>
              <a:ext uri="{FF2B5EF4-FFF2-40B4-BE49-F238E27FC236}">
                <a16:creationId xmlns:a16="http://schemas.microsoft.com/office/drawing/2014/main" id="{2ACA1643-89A8-5E0D-FCEC-1704CDB5CA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074174"/>
              </p:ext>
            </p:extLst>
          </p:nvPr>
        </p:nvGraphicFramePr>
        <p:xfrm>
          <a:off x="640078" y="4013894"/>
          <a:ext cx="10911844" cy="1832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7362">
                  <a:extLst>
                    <a:ext uri="{9D8B030D-6E8A-4147-A177-3AD203B41FA5}">
                      <a16:colId xmlns:a16="http://schemas.microsoft.com/office/drawing/2014/main" val="3167507404"/>
                    </a:ext>
                  </a:extLst>
                </a:gridCol>
                <a:gridCol w="3718560">
                  <a:extLst>
                    <a:ext uri="{9D8B030D-6E8A-4147-A177-3AD203B41FA5}">
                      <a16:colId xmlns:a16="http://schemas.microsoft.com/office/drawing/2014/main" val="3169800451"/>
                    </a:ext>
                  </a:extLst>
                </a:gridCol>
                <a:gridCol w="5455922">
                  <a:extLst>
                    <a:ext uri="{9D8B030D-6E8A-4147-A177-3AD203B41FA5}">
                      <a16:colId xmlns:a16="http://schemas.microsoft.com/office/drawing/2014/main" val="1125075583"/>
                    </a:ext>
                  </a:extLst>
                </a:gridCol>
              </a:tblGrid>
              <a:tr h="3262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j-ea"/>
                          <a:ea typeface="+mj-ea"/>
                        </a:rPr>
                        <a:t>외부환경의 변화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j-ea"/>
                          <a:ea typeface="+mj-ea"/>
                        </a:rPr>
                        <a:t>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+mj-ea"/>
                          <a:ea typeface="+mj-ea"/>
                        </a:rPr>
                        <a:t>예시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9618713"/>
                  </a:ext>
                </a:extLst>
              </a:tr>
              <a:tr h="4812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컨버전스 → </a:t>
                      </a:r>
                      <a:r>
                        <a:rPr lang="ko-KR" altLang="en-US" sz="1200" kern="1200" spc="-5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디버전스</a:t>
                      </a:r>
                      <a:endParaRPr lang="ko-KR" altLang="en-US" sz="1200" kern="1200" spc="-5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2"/>
                        </a:solidFill>
                        <a:latin typeface="나눔스퀘어 네오 Regular" panose="00000500000000000000" pitchFamily="2" charset="-127"/>
                        <a:ea typeface="나눔스퀘어 네오 Regular" panose="00000500000000000000" pitchFamily="2" charset="-127"/>
                        <a:cs typeface="+mn-cs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단순 세계화에서 복잡한 세계화로의 변화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규모의 경제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세계화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표준화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이성화 →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복잡한 세계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다양성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관계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연결성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,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창조성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768400"/>
                  </a:ext>
                </a:extLst>
              </a:tr>
              <a:tr h="4812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생산 → 서비스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비즈니스 중심이 제품생산에서 서비스로 이동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고장 나지 않는 제품의 생산 →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뛰어난 서비스로 응대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149372"/>
                  </a:ext>
                </a:extLst>
              </a:tr>
              <a:tr h="54374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생산 → 시장창조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공급자 중심의 기술경쟁에서 무형자산의 경쟁으로 변화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생산에 관련된 기술 중심의 대규모 투자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→</a:t>
                      </a:r>
                      <a:r>
                        <a:rPr lang="en-US" altLang="ko-KR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 </a:t>
                      </a:r>
                      <a:r>
                        <a:rPr lang="ko-KR" altLang="en-US" sz="1200" kern="1200" spc="-5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2"/>
                          </a:solidFill>
                          <a:latin typeface="나눔스퀘어 네오 Regular" panose="00000500000000000000" pitchFamily="2" charset="-127"/>
                          <a:ea typeface="나눔스퀘어 네오 Regular" panose="00000500000000000000" pitchFamily="2" charset="-127"/>
                          <a:cs typeface="+mn-cs"/>
                        </a:rPr>
                        <a:t>현재 패러다임에 근거한 시장 창조 현지 사회와 문화에 관한 지식</a:t>
                      </a: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391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C70D040-467C-8D5C-89E6-6DE468855F55}"/>
              </a:ext>
            </a:extLst>
          </p:cNvPr>
          <p:cNvSpPr txBox="1"/>
          <p:nvPr/>
        </p:nvSpPr>
        <p:spPr>
          <a:xfrm>
            <a:off x="644430" y="3661654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전략적 통찰력과 인문학의 부활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F3D84C-D047-D8C8-C8EB-12685EFF9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247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13064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빅데이터의 미래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C0F71-2929-D2E7-4CAA-6671AD905020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5AEBB7C5-13CF-F9CC-61DE-93A3C883D468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77F5-FAE2-142E-6E26-96D3B4D6ABDB}"/>
              </a:ext>
            </a:extLst>
          </p:cNvPr>
          <p:cNvSpPr txBox="1"/>
          <p:nvPr/>
        </p:nvSpPr>
        <p:spPr>
          <a:xfrm>
            <a:off x="708972" y="991005"/>
            <a:ext cx="358753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03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8F3E7C-7BA2-B2D2-71ED-DF83E3D778B8}"/>
              </a:ext>
            </a:extLst>
          </p:cNvPr>
          <p:cNvSpPr txBox="1"/>
          <p:nvPr/>
        </p:nvSpPr>
        <p:spPr>
          <a:xfrm>
            <a:off x="1258074" y="917428"/>
            <a:ext cx="7432804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가치창조를 위한 데이터 사이언스와 전략 인사이트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90C6C6-4D87-5BA4-F872-A8CB44428827}"/>
              </a:ext>
            </a:extLst>
          </p:cNvPr>
          <p:cNvSpPr txBox="1"/>
          <p:nvPr/>
        </p:nvSpPr>
        <p:spPr>
          <a:xfrm>
            <a:off x="644431" y="2507870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빅데이터의 시대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E2E28D-8A22-FA37-1E14-5534CE09E81B}"/>
              </a:ext>
            </a:extLst>
          </p:cNvPr>
          <p:cNvSpPr txBox="1"/>
          <p:nvPr/>
        </p:nvSpPr>
        <p:spPr>
          <a:xfrm>
            <a:off x="708972" y="2796806"/>
            <a:ext cx="5622159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빅데이터 분석은 선거 결과에 결정적인 영향을 미칠 수도 있고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기업들은 비용 절감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매출 증대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신규 비즈니스 창출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내부 의사결정 지원 등에 활용한다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.</a:t>
            </a:r>
            <a:endParaRPr lang="ko-KR" altLang="en-US" b="1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1F88CF-1B7B-8106-F2F8-C10AC5DA8063}"/>
              </a:ext>
            </a:extLst>
          </p:cNvPr>
          <p:cNvSpPr txBox="1"/>
          <p:nvPr/>
        </p:nvSpPr>
        <p:spPr>
          <a:xfrm>
            <a:off x="634492" y="3627407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가치 패러다임의 변화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40775FB-A1DA-D914-6EBB-6A68E0D0E797}"/>
              </a:ext>
            </a:extLst>
          </p:cNvPr>
          <p:cNvSpPr txBox="1"/>
          <p:nvPr/>
        </p:nvSpPr>
        <p:spPr>
          <a:xfrm>
            <a:off x="6257895" y="2507870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데이터 사이언스의 한계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11B1193-A6B2-EF09-A5F5-634AD483D177}"/>
              </a:ext>
            </a:extLst>
          </p:cNvPr>
          <p:cNvSpPr txBox="1"/>
          <p:nvPr/>
        </p:nvSpPr>
        <p:spPr>
          <a:xfrm>
            <a:off x="6322436" y="2796806"/>
            <a:ext cx="5622159" cy="8043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분석 과정에서 가정 등 인간의 해석이 개입되는 단계를 반드시 거침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분석 결과가 의미하는 바는 사람에 따라 전혀 다른 해석과 결론을 내릴 수 있음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아무리 정량적인 분석이라도 모든 분석은 가정에 근거한다는 한계점이 있음</a:t>
            </a:r>
            <a:endParaRPr lang="ko-KR" altLang="en-US" b="1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20D6141-1F7B-69A3-A3D7-1FEADD324A9D}"/>
              </a:ext>
            </a:extLst>
          </p:cNvPr>
          <p:cNvSpPr txBox="1"/>
          <p:nvPr/>
        </p:nvSpPr>
        <p:spPr>
          <a:xfrm>
            <a:off x="6255782" y="3805089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데이터 사이언스와 인문학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3DD0F26-400D-185D-6E91-4284E7003E5A}"/>
              </a:ext>
            </a:extLst>
          </p:cNvPr>
          <p:cNvSpPr txBox="1"/>
          <p:nvPr/>
        </p:nvSpPr>
        <p:spPr>
          <a:xfrm>
            <a:off x="6320323" y="4094025"/>
            <a:ext cx="5622159" cy="5273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인문학을 이용하여 데이터 사이언스가 데이터에 묻혀 있는 잠재력을 풀어냄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새로운 기회를 찾고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누구도 보지 못한 창조의 밑그림을 그릴 수 있는 힘을 발휘할 수 있음</a:t>
            </a:r>
            <a:endParaRPr lang="ko-KR" altLang="en-US" b="1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72DB5EA8-A2F5-5B33-515F-55A2FFC194F8}"/>
              </a:ext>
            </a:extLst>
          </p:cNvPr>
          <p:cNvGrpSpPr/>
          <p:nvPr/>
        </p:nvGrpSpPr>
        <p:grpSpPr>
          <a:xfrm>
            <a:off x="545067" y="3950100"/>
            <a:ext cx="5800140" cy="1879682"/>
            <a:chOff x="545067" y="4054603"/>
            <a:chExt cx="5800140" cy="1879682"/>
          </a:xfrm>
        </p:grpSpPr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C038B159-8648-C703-9D93-705119F6B5B6}"/>
                </a:ext>
              </a:extLst>
            </p:cNvPr>
            <p:cNvGrpSpPr/>
            <p:nvPr/>
          </p:nvGrpSpPr>
          <p:grpSpPr>
            <a:xfrm>
              <a:off x="545067" y="4054603"/>
              <a:ext cx="2052000" cy="986627"/>
              <a:chOff x="545066" y="3953555"/>
              <a:chExt cx="2280079" cy="986627"/>
            </a:xfrm>
          </p:grpSpPr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EFA1729B-8D4D-DC2D-1CF2-B3E82369D9F1}"/>
                  </a:ext>
                </a:extLst>
              </p:cNvPr>
              <p:cNvSpPr/>
              <p:nvPr/>
            </p:nvSpPr>
            <p:spPr>
              <a:xfrm>
                <a:off x="644430" y="3953555"/>
                <a:ext cx="2081353" cy="986627"/>
              </a:xfrm>
              <a:prstGeom prst="roundRect">
                <a:avLst>
                  <a:gd name="adj" fmla="val 3487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82C4D12-AE32-BC91-8C29-B2982026C772}"/>
                  </a:ext>
                </a:extLst>
              </p:cNvPr>
              <p:cNvSpPr txBox="1"/>
              <p:nvPr/>
            </p:nvSpPr>
            <p:spPr>
              <a:xfrm>
                <a:off x="545066" y="4114758"/>
                <a:ext cx="2280079" cy="664221"/>
              </a:xfrm>
              <a:prstGeom prst="rect">
                <a:avLst/>
              </a:prstGeom>
              <a:noFill/>
              <a:ln>
                <a:noFill/>
              </a:ln>
              <a:effectLst>
                <a:softEdge rad="0"/>
              </a:effectLst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20000"/>
                  </a:lnSpc>
                  <a:defRPr sz="1200" spc="-5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ko-KR" altLang="en-US" dirty="0">
                    <a:solidFill>
                      <a:srgbClr val="104862"/>
                    </a:solidFill>
                    <a:latin typeface="+mj-ea"/>
                    <a:ea typeface="+mj-ea"/>
                  </a:rPr>
                  <a:t>과거</a:t>
                </a:r>
                <a:endParaRPr lang="en-US" altLang="ko-KR" dirty="0">
                  <a:solidFill>
                    <a:srgbClr val="104862"/>
                  </a:solidFill>
                  <a:latin typeface="+mj-ea"/>
                  <a:ea typeface="+mj-ea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04862"/>
                    </a:solidFill>
                    <a:latin typeface="나눔스퀘어 네오 Regular" panose="00000500000000000000" pitchFamily="2" charset="-127"/>
                    <a:ea typeface="나눔스퀘어 네오 Regular" panose="00000500000000000000" pitchFamily="2" charset="-127"/>
                  </a:rPr>
                  <a:t>아날로그 세상을 어떻게</a:t>
                </a:r>
              </a:p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04862"/>
                    </a:solidFill>
                    <a:latin typeface="나눔스퀘어 네오 Regular" panose="00000500000000000000" pitchFamily="2" charset="-127"/>
                    <a:ea typeface="나눔스퀘어 네오 Regular" panose="00000500000000000000" pitchFamily="2" charset="-127"/>
                  </a:rPr>
                  <a:t>효과적으로 디지털화 하는지</a:t>
                </a:r>
              </a:p>
            </p:txBody>
          </p:sp>
        </p:grpSp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815B518E-7851-1315-E3BD-41F0691EC04E}"/>
                </a:ext>
              </a:extLst>
            </p:cNvPr>
            <p:cNvGrpSpPr/>
            <p:nvPr/>
          </p:nvGrpSpPr>
          <p:grpSpPr>
            <a:xfrm>
              <a:off x="2419137" y="4501130"/>
              <a:ext cx="2052000" cy="986627"/>
              <a:chOff x="2362005" y="4450606"/>
              <a:chExt cx="2280079" cy="986627"/>
            </a:xfrm>
          </p:grpSpPr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A361B3D2-CF24-60B6-B053-DB942220760B}"/>
                  </a:ext>
                </a:extLst>
              </p:cNvPr>
              <p:cNvSpPr/>
              <p:nvPr/>
            </p:nvSpPr>
            <p:spPr>
              <a:xfrm>
                <a:off x="2461369" y="4450606"/>
                <a:ext cx="2081353" cy="986627"/>
              </a:xfrm>
              <a:prstGeom prst="roundRect">
                <a:avLst>
                  <a:gd name="adj" fmla="val 3487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940CEAA-8FA5-375A-B1D1-8CFD4756D118}"/>
                  </a:ext>
                </a:extLst>
              </p:cNvPr>
              <p:cNvSpPr txBox="1"/>
              <p:nvPr/>
            </p:nvSpPr>
            <p:spPr>
              <a:xfrm>
                <a:off x="2362005" y="4611809"/>
                <a:ext cx="2280079" cy="664221"/>
              </a:xfrm>
              <a:prstGeom prst="rect">
                <a:avLst/>
              </a:prstGeom>
              <a:noFill/>
              <a:ln>
                <a:noFill/>
              </a:ln>
              <a:effectLst>
                <a:softEdge rad="0"/>
              </a:effectLst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20000"/>
                  </a:lnSpc>
                  <a:defRPr sz="1200" spc="-5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ko-KR" altLang="en-US" dirty="0">
                    <a:solidFill>
                      <a:srgbClr val="104862"/>
                    </a:solidFill>
                    <a:latin typeface="+mj-ea"/>
                    <a:ea typeface="+mj-ea"/>
                  </a:rPr>
                  <a:t>현재</a:t>
                </a:r>
                <a:endParaRPr lang="en-US" altLang="ko-KR" dirty="0">
                  <a:solidFill>
                    <a:srgbClr val="104862"/>
                  </a:solidFill>
                  <a:latin typeface="+mj-ea"/>
                  <a:ea typeface="+mj-ea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04862"/>
                    </a:solidFill>
                    <a:latin typeface="나눔스퀘어 네오 Regular" panose="00000500000000000000" pitchFamily="2" charset="-127"/>
                    <a:ea typeface="나눔스퀘어 네오 Regular" panose="00000500000000000000" pitchFamily="2" charset="-127"/>
                  </a:rPr>
                  <a:t>디지털화된 대상 간의</a:t>
                </a:r>
                <a:r>
                  <a:rPr lang="en-US" altLang="ko-KR" sz="1100" dirty="0">
                    <a:solidFill>
                      <a:srgbClr val="104862"/>
                    </a:solidFill>
                    <a:latin typeface="나눔스퀘어 네오 Regular" panose="00000500000000000000" pitchFamily="2" charset="-127"/>
                    <a:ea typeface="나눔스퀘어 네오 Regular" panose="00000500000000000000" pitchFamily="2" charset="-127"/>
                  </a:rPr>
                  <a:t> </a:t>
                </a:r>
                <a:r>
                  <a:rPr lang="ko-KR" altLang="en-US" sz="1100" dirty="0">
                    <a:solidFill>
                      <a:srgbClr val="104862"/>
                    </a:solidFill>
                    <a:latin typeface="나눔스퀘어 네오 Regular" panose="00000500000000000000" pitchFamily="2" charset="-127"/>
                    <a:ea typeface="나눔스퀘어 네오 Regular" panose="00000500000000000000" pitchFamily="2" charset="-127"/>
                  </a:rPr>
                  <a:t>연결을</a:t>
                </a:r>
                <a:endParaRPr lang="en-US" altLang="ko-KR" sz="1100" dirty="0">
                  <a:solidFill>
                    <a:srgbClr val="104862"/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04862"/>
                    </a:solidFill>
                    <a:latin typeface="나눔스퀘어 네오 Regular" panose="00000500000000000000" pitchFamily="2" charset="-127"/>
                    <a:ea typeface="나눔스퀘어 네오 Regular" panose="00000500000000000000" pitchFamily="2" charset="-127"/>
                  </a:rPr>
                  <a:t>얼마나 효과적으로 제공하는지</a:t>
                </a:r>
              </a:p>
            </p:txBody>
          </p: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71678EC7-6775-5DF3-7791-A0AD4D996707}"/>
                </a:ext>
              </a:extLst>
            </p:cNvPr>
            <p:cNvGrpSpPr/>
            <p:nvPr/>
          </p:nvGrpSpPr>
          <p:grpSpPr>
            <a:xfrm>
              <a:off x="4293207" y="4947658"/>
              <a:ext cx="2052000" cy="986627"/>
              <a:chOff x="4415129" y="4947658"/>
              <a:chExt cx="2280079" cy="986627"/>
            </a:xfrm>
          </p:grpSpPr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BD48FAA3-0BA0-AEBC-9145-E0CB2A1C8DBB}"/>
                  </a:ext>
                </a:extLst>
              </p:cNvPr>
              <p:cNvSpPr/>
              <p:nvPr/>
            </p:nvSpPr>
            <p:spPr>
              <a:xfrm>
                <a:off x="4514493" y="4947658"/>
                <a:ext cx="2081353" cy="986627"/>
              </a:xfrm>
              <a:prstGeom prst="roundRect">
                <a:avLst>
                  <a:gd name="adj" fmla="val 3487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1F20FAF2-421A-A63C-41DA-BC2297075836}"/>
                  </a:ext>
                </a:extLst>
              </p:cNvPr>
              <p:cNvSpPr txBox="1"/>
              <p:nvPr/>
            </p:nvSpPr>
            <p:spPr>
              <a:xfrm>
                <a:off x="4415129" y="5108861"/>
                <a:ext cx="2280079" cy="664221"/>
              </a:xfrm>
              <a:prstGeom prst="rect">
                <a:avLst/>
              </a:prstGeom>
              <a:noFill/>
              <a:ln>
                <a:noFill/>
              </a:ln>
              <a:effectLst>
                <a:softEdge rad="0"/>
              </a:effectLst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 latinLnBrk="0">
                  <a:lnSpc>
                    <a:spcPct val="120000"/>
                  </a:lnSpc>
                  <a:defRPr sz="1200" spc="-5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ko-KR" altLang="en-US" dirty="0">
                    <a:solidFill>
                      <a:srgbClr val="104862"/>
                    </a:solidFill>
                    <a:latin typeface="+mj-ea"/>
                    <a:ea typeface="+mj-ea"/>
                  </a:rPr>
                  <a:t>미래</a:t>
                </a:r>
                <a:endParaRPr lang="en-US" altLang="ko-KR" dirty="0">
                  <a:solidFill>
                    <a:srgbClr val="104862"/>
                  </a:solidFill>
                  <a:latin typeface="+mj-ea"/>
                  <a:ea typeface="+mj-ea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04862"/>
                    </a:solidFill>
                    <a:latin typeface="나눔스퀘어 네오 Regular" panose="00000500000000000000" pitchFamily="2" charset="-127"/>
                    <a:ea typeface="나눔스퀘어 네오 Regular" panose="00000500000000000000" pitchFamily="2" charset="-127"/>
                  </a:rPr>
                  <a:t>서로 복잡하게 연결된 대상들을</a:t>
                </a:r>
                <a:endParaRPr lang="en-US" altLang="ko-KR" sz="1100" dirty="0">
                  <a:solidFill>
                    <a:srgbClr val="104862"/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04862"/>
                    </a:solidFill>
                    <a:latin typeface="나눔스퀘어 네오 Regular" panose="00000500000000000000" pitchFamily="2" charset="-127"/>
                    <a:ea typeface="나눔스퀘어 네오 Regular" panose="00000500000000000000" pitchFamily="2" charset="-127"/>
                  </a:rPr>
                  <a:t>얼마나 효과적으로 관리하는지</a:t>
                </a:r>
              </a:p>
            </p:txBody>
          </p:sp>
        </p:grp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1986CCF8-1A33-83B1-6D25-55743AD0F48D}"/>
                </a:ext>
              </a:extLst>
            </p:cNvPr>
            <p:cNvSpPr/>
            <p:nvPr/>
          </p:nvSpPr>
          <p:spPr>
            <a:xfrm rot="4650710">
              <a:off x="2431301" y="4376113"/>
              <a:ext cx="153605" cy="154798"/>
            </a:xfrm>
            <a:custGeom>
              <a:avLst/>
              <a:gdLst>
                <a:gd name="connsiteX0" fmla="*/ 136473 w 705050"/>
                <a:gd name="connsiteY0" fmla="*/ 91 h 705050"/>
                <a:gd name="connsiteX1" fmla="*/ 345050 w 705050"/>
                <a:gd name="connsiteY1" fmla="*/ 91 h 705050"/>
                <a:gd name="connsiteX2" fmla="*/ 345050 w 705050"/>
                <a:gd name="connsiteY2" fmla="*/ 0 h 705050"/>
                <a:gd name="connsiteX3" fmla="*/ 705050 w 705050"/>
                <a:gd name="connsiteY3" fmla="*/ 0 h 705050"/>
                <a:gd name="connsiteX4" fmla="*/ 705050 w 705050"/>
                <a:gd name="connsiteY4" fmla="*/ 360000 h 705050"/>
                <a:gd name="connsiteX5" fmla="*/ 704960 w 705050"/>
                <a:gd name="connsiteY5" fmla="*/ 360000 h 705050"/>
                <a:gd name="connsiteX6" fmla="*/ 704960 w 705050"/>
                <a:gd name="connsiteY6" fmla="*/ 575791 h 705050"/>
                <a:gd name="connsiteX7" fmla="*/ 482270 w 705050"/>
                <a:gd name="connsiteY7" fmla="*/ 575791 h 705050"/>
                <a:gd name="connsiteX8" fmla="*/ 482270 w 705050"/>
                <a:gd name="connsiteY8" fmla="*/ 380246 h 705050"/>
                <a:gd name="connsiteX9" fmla="*/ 157465 w 705050"/>
                <a:gd name="connsiteY9" fmla="*/ 705050 h 705050"/>
                <a:gd name="connsiteX10" fmla="*/ 0 w 705050"/>
                <a:gd name="connsiteY10" fmla="*/ 547585 h 705050"/>
                <a:gd name="connsiteX11" fmla="*/ 324804 w 705050"/>
                <a:gd name="connsiteY11" fmla="*/ 222781 h 705050"/>
                <a:gd name="connsiteX12" fmla="*/ 136473 w 705050"/>
                <a:gd name="connsiteY12" fmla="*/ 222781 h 705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5050" h="705050">
                  <a:moveTo>
                    <a:pt x="136473" y="91"/>
                  </a:moveTo>
                  <a:lnTo>
                    <a:pt x="345050" y="91"/>
                  </a:lnTo>
                  <a:lnTo>
                    <a:pt x="345050" y="0"/>
                  </a:lnTo>
                  <a:lnTo>
                    <a:pt x="705050" y="0"/>
                  </a:lnTo>
                  <a:lnTo>
                    <a:pt x="705050" y="360000"/>
                  </a:lnTo>
                  <a:lnTo>
                    <a:pt x="704960" y="360000"/>
                  </a:lnTo>
                  <a:lnTo>
                    <a:pt x="704960" y="575791"/>
                  </a:lnTo>
                  <a:lnTo>
                    <a:pt x="482270" y="575791"/>
                  </a:lnTo>
                  <a:lnTo>
                    <a:pt x="482270" y="380246"/>
                  </a:lnTo>
                  <a:lnTo>
                    <a:pt x="157465" y="705050"/>
                  </a:lnTo>
                  <a:lnTo>
                    <a:pt x="0" y="547585"/>
                  </a:lnTo>
                  <a:lnTo>
                    <a:pt x="324804" y="222781"/>
                  </a:lnTo>
                  <a:lnTo>
                    <a:pt x="136473" y="22278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6315EC42-F2C3-5934-1A8A-6BEEC3A06B95}"/>
                </a:ext>
              </a:extLst>
            </p:cNvPr>
            <p:cNvSpPr/>
            <p:nvPr/>
          </p:nvSpPr>
          <p:spPr>
            <a:xfrm rot="4650710">
              <a:off x="4305373" y="4822642"/>
              <a:ext cx="153605" cy="154798"/>
            </a:xfrm>
            <a:custGeom>
              <a:avLst/>
              <a:gdLst>
                <a:gd name="connsiteX0" fmla="*/ 136473 w 705050"/>
                <a:gd name="connsiteY0" fmla="*/ 91 h 705050"/>
                <a:gd name="connsiteX1" fmla="*/ 345050 w 705050"/>
                <a:gd name="connsiteY1" fmla="*/ 91 h 705050"/>
                <a:gd name="connsiteX2" fmla="*/ 345050 w 705050"/>
                <a:gd name="connsiteY2" fmla="*/ 0 h 705050"/>
                <a:gd name="connsiteX3" fmla="*/ 705050 w 705050"/>
                <a:gd name="connsiteY3" fmla="*/ 0 h 705050"/>
                <a:gd name="connsiteX4" fmla="*/ 705050 w 705050"/>
                <a:gd name="connsiteY4" fmla="*/ 360000 h 705050"/>
                <a:gd name="connsiteX5" fmla="*/ 704960 w 705050"/>
                <a:gd name="connsiteY5" fmla="*/ 360000 h 705050"/>
                <a:gd name="connsiteX6" fmla="*/ 704960 w 705050"/>
                <a:gd name="connsiteY6" fmla="*/ 575791 h 705050"/>
                <a:gd name="connsiteX7" fmla="*/ 482270 w 705050"/>
                <a:gd name="connsiteY7" fmla="*/ 575791 h 705050"/>
                <a:gd name="connsiteX8" fmla="*/ 482270 w 705050"/>
                <a:gd name="connsiteY8" fmla="*/ 380246 h 705050"/>
                <a:gd name="connsiteX9" fmla="*/ 157465 w 705050"/>
                <a:gd name="connsiteY9" fmla="*/ 705050 h 705050"/>
                <a:gd name="connsiteX10" fmla="*/ 0 w 705050"/>
                <a:gd name="connsiteY10" fmla="*/ 547585 h 705050"/>
                <a:gd name="connsiteX11" fmla="*/ 324804 w 705050"/>
                <a:gd name="connsiteY11" fmla="*/ 222781 h 705050"/>
                <a:gd name="connsiteX12" fmla="*/ 136473 w 705050"/>
                <a:gd name="connsiteY12" fmla="*/ 222781 h 705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5050" h="705050">
                  <a:moveTo>
                    <a:pt x="136473" y="91"/>
                  </a:moveTo>
                  <a:lnTo>
                    <a:pt x="345050" y="91"/>
                  </a:lnTo>
                  <a:lnTo>
                    <a:pt x="345050" y="0"/>
                  </a:lnTo>
                  <a:lnTo>
                    <a:pt x="705050" y="0"/>
                  </a:lnTo>
                  <a:lnTo>
                    <a:pt x="705050" y="360000"/>
                  </a:lnTo>
                  <a:lnTo>
                    <a:pt x="704960" y="360000"/>
                  </a:lnTo>
                  <a:lnTo>
                    <a:pt x="704960" y="575791"/>
                  </a:lnTo>
                  <a:lnTo>
                    <a:pt x="482270" y="575791"/>
                  </a:lnTo>
                  <a:lnTo>
                    <a:pt x="482270" y="380246"/>
                  </a:lnTo>
                  <a:lnTo>
                    <a:pt x="157465" y="705050"/>
                  </a:lnTo>
                  <a:lnTo>
                    <a:pt x="0" y="547585"/>
                  </a:lnTo>
                  <a:lnTo>
                    <a:pt x="324804" y="222781"/>
                  </a:lnTo>
                  <a:lnTo>
                    <a:pt x="136473" y="22278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1E48818-F662-2D03-EAE8-B6911BF19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2789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B9FB3B9D-DA6D-6750-D016-E89BF62BFC11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>
                <a:solidFill>
                  <a:srgbClr val="2C4359"/>
                </a:solidFill>
                <a:latin typeface="나눔스퀘어 네오 ExtraBold"/>
                <a:ea typeface="나눔스퀘어 네오 ExtraBold"/>
              </a:rPr>
              <a:t>ADsP</a:t>
            </a:r>
            <a:r>
              <a:rPr lang="en-US" altLang="ko-KR" dirty="0">
                <a:solidFill>
                  <a:srgbClr val="2C4359"/>
                </a:solidFill>
                <a:latin typeface="나눔스퀘어 네오 ExtraBold"/>
                <a:ea typeface="나눔스퀘어 네오 ExtraBold"/>
              </a:rPr>
              <a:t> </a:t>
            </a:r>
            <a:r>
              <a:rPr lang="ko-KR" altLang="en-US" dirty="0">
                <a:solidFill>
                  <a:srgbClr val="2C4359"/>
                </a:solidFill>
                <a:latin typeface="나눔스퀘어 네오 ExtraBold"/>
                <a:ea typeface="나눔스퀘어 네오 ExtraBold"/>
              </a:rPr>
              <a:t>자격증 수업 개요</a:t>
            </a:r>
            <a:endParaRPr kumimoji="0" lang="ko-KR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2C4359"/>
              </a:solidFill>
              <a:effectLst/>
              <a:uLnTx/>
              <a:uFillTx/>
              <a:latin typeface="나눔스퀘어 네오 ExtraBold"/>
              <a:ea typeface="나눔스퀘어 네오 ExtraBold"/>
              <a:cs typeface="+mj-cs"/>
            </a:endParaRP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6EA1B7D2-9B92-84D9-3438-513991CBEA17}"/>
              </a:ext>
            </a:extLst>
          </p:cNvPr>
          <p:cNvSpPr txBox="1">
            <a:spLocks/>
          </p:cNvSpPr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스퀘어 네오 ExtraBold"/>
                <a:ea typeface="나눔스퀘어 네오 Regular"/>
                <a:cs typeface="+mn-cs"/>
              </a:rPr>
              <a:t>『</a:t>
            </a: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스퀘어 네오 ExtraBold"/>
                <a:ea typeface="나눔스퀘어 네오 Regular"/>
                <a:cs typeface="+mn-cs"/>
              </a:rPr>
              <a:t>데이터의 이해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스퀘어 네오 ExtraBold"/>
                <a:ea typeface="나눔스퀘어 네오 Regular"/>
                <a:cs typeface="+mn-cs"/>
              </a:rPr>
              <a:t>』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스퀘어 네오 ExtraBold"/>
              <a:ea typeface="나눔스퀘어 네오 Regular"/>
              <a:cs typeface="+mn-cs"/>
            </a:endParaRPr>
          </a:p>
        </p:txBody>
      </p:sp>
      <p:sp>
        <p:nvSpPr>
          <p:cNvPr id="12" name="사각형: 둥근 위쪽 모서리 11">
            <a:extLst>
              <a:ext uri="{FF2B5EF4-FFF2-40B4-BE49-F238E27FC236}">
                <a16:creationId xmlns:a16="http://schemas.microsoft.com/office/drawing/2014/main" id="{9BBBA00C-EB35-1E31-2AD9-05077DBBEBB4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네오 Regular"/>
              <a:ea typeface="나눔스퀘어 네오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7021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82D8FD5-5995-5AEE-D732-8EC3614E9D84}"/>
              </a:ext>
            </a:extLst>
          </p:cNvPr>
          <p:cNvSpPr/>
          <p:nvPr/>
        </p:nvSpPr>
        <p:spPr>
          <a:xfrm>
            <a:off x="613946" y="4082169"/>
            <a:ext cx="464813" cy="108604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3F57F9D-E51E-4DD4-0778-65F09D87E05D}"/>
              </a:ext>
            </a:extLst>
          </p:cNvPr>
          <p:cNvSpPr/>
          <p:nvPr/>
        </p:nvSpPr>
        <p:spPr>
          <a:xfrm>
            <a:off x="613945" y="4688876"/>
            <a:ext cx="464813" cy="108604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E309476-B3B9-B8C2-FACB-812C0AD04495}"/>
              </a:ext>
            </a:extLst>
          </p:cNvPr>
          <p:cNvSpPr txBox="1"/>
          <p:nvPr/>
        </p:nvSpPr>
        <p:spPr>
          <a:xfrm>
            <a:off x="1258074" y="917428"/>
            <a:ext cx="2065950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데이터와 정보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61A9C3-2AC6-2115-4AC9-E1D77B9EA4BA}"/>
              </a:ext>
            </a:extLst>
          </p:cNvPr>
          <p:cNvSpPr txBox="1"/>
          <p:nvPr/>
        </p:nvSpPr>
        <p:spPr>
          <a:xfrm>
            <a:off x="1258074" y="633807"/>
            <a:ext cx="108042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I. </a:t>
            </a:r>
            <a:r>
              <a:rPr lang="ko-KR" altLang="en-US" dirty="0">
                <a:solidFill>
                  <a:srgbClr val="113946"/>
                </a:solidFill>
              </a:rPr>
              <a:t>데이터의 이해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6A140BB4-5B12-4D0A-1692-58FAEE945159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E013B7-8EF1-7876-81D2-E22AC5ED9B41}"/>
              </a:ext>
            </a:extLst>
          </p:cNvPr>
          <p:cNvSpPr txBox="1"/>
          <p:nvPr/>
        </p:nvSpPr>
        <p:spPr>
          <a:xfrm>
            <a:off x="736225" y="991005"/>
            <a:ext cx="30425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01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31D6582-9FA7-766B-8301-66F53012E572}"/>
              </a:ext>
            </a:extLst>
          </p:cNvPr>
          <p:cNvSpPr txBox="1"/>
          <p:nvPr/>
        </p:nvSpPr>
        <p:spPr>
          <a:xfrm>
            <a:off x="644432" y="2507657"/>
            <a:ext cx="5961332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정성적 데이터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저장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검색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분석에 많은 비용이 소모되는 언어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문자 형태의 데이터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(ex.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인성평가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11253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데이터의 유형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EE95FFB-7C93-1469-41B3-46C72FC5C6D2}"/>
              </a:ext>
            </a:extLst>
          </p:cNvPr>
          <p:cNvSpPr txBox="1"/>
          <p:nvPr/>
        </p:nvSpPr>
        <p:spPr>
          <a:xfrm>
            <a:off x="644432" y="2784971"/>
            <a:ext cx="5961332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정량적 데이터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정형화된 데이터로 수치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도형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기호 등의 형태를 가진 데이터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(ex. 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나이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몸무게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4CB8641-E6F1-8193-E7C4-E5666AC9A155}"/>
              </a:ext>
            </a:extLst>
          </p:cNvPr>
          <p:cNvSpPr txBox="1"/>
          <p:nvPr/>
        </p:nvSpPr>
        <p:spPr>
          <a:xfrm>
            <a:off x="644432" y="3976546"/>
            <a:ext cx="6305007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 err="1">
                <a:solidFill>
                  <a:schemeClr val="tx2"/>
                </a:solidFill>
              </a:rPr>
              <a:t>암묵지</a:t>
            </a:r>
            <a:r>
              <a:rPr lang="ko-KR" altLang="en-US" dirty="0">
                <a:solidFill>
                  <a:schemeClr val="tx2"/>
                </a:solidFill>
              </a:rPr>
              <a:t>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학습과 경험으로 개인에게 체화 되었으나 겉으로 드러나지 않은 지식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(ex.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자전거 타기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6ED5B46-0FC4-8FFB-20D9-A8CAF81F7CA7}"/>
              </a:ext>
            </a:extLst>
          </p:cNvPr>
          <p:cNvSpPr txBox="1"/>
          <p:nvPr/>
        </p:nvSpPr>
        <p:spPr>
          <a:xfrm>
            <a:off x="644433" y="3568537"/>
            <a:ext cx="174567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지식 경영의 핵심 이슈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3E556D7-4CA4-7DB3-E71A-D5C86BFADBC6}"/>
              </a:ext>
            </a:extLst>
          </p:cNvPr>
          <p:cNvSpPr txBox="1"/>
          <p:nvPr/>
        </p:nvSpPr>
        <p:spPr>
          <a:xfrm>
            <a:off x="644433" y="4577818"/>
            <a:ext cx="5961332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 err="1">
                <a:solidFill>
                  <a:schemeClr val="tx2"/>
                </a:solidFill>
              </a:rPr>
              <a:t>형식지</a:t>
            </a:r>
            <a:r>
              <a:rPr lang="ko-KR" altLang="en-US" dirty="0">
                <a:solidFill>
                  <a:schemeClr val="tx2"/>
                </a:solidFill>
              </a:rPr>
              <a:t>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문서나 매뉴얼처럼 형상화된 지식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(ex.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손님 응대 매뉴얼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DB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등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0CCBEB-F809-840A-F97F-2A22428BE9A5}"/>
              </a:ext>
            </a:extLst>
          </p:cNvPr>
          <p:cNvSpPr txBox="1"/>
          <p:nvPr/>
        </p:nvSpPr>
        <p:spPr>
          <a:xfrm>
            <a:off x="1128710" y="4199236"/>
            <a:ext cx="5961332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spc="-1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→ 사회적으로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중요하지만</a:t>
            </a:r>
            <a:r>
              <a:rPr lang="ko-KR" altLang="en-US" spc="-1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공유되기 어려움</a:t>
            </a:r>
            <a:endParaRPr lang="en-US" altLang="ko-KR" spc="-100" dirty="0">
              <a:solidFill>
                <a:srgbClr val="113946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D5AC370-B490-C928-AA94-F8C1268130A0}"/>
              </a:ext>
            </a:extLst>
          </p:cNvPr>
          <p:cNvSpPr txBox="1"/>
          <p:nvPr/>
        </p:nvSpPr>
        <p:spPr>
          <a:xfrm>
            <a:off x="1128710" y="4800508"/>
            <a:ext cx="5961332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spc="-1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→ 상호 간의 전달과 공유가 용이함</a:t>
            </a:r>
            <a:endParaRPr lang="en-US" altLang="ko-KR" spc="-100" dirty="0">
              <a:solidFill>
                <a:srgbClr val="113946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BE3613D6-6DF0-9F32-82E1-5DB7AF1B5EBE}"/>
              </a:ext>
            </a:extLst>
          </p:cNvPr>
          <p:cNvGrpSpPr/>
          <p:nvPr/>
        </p:nvGrpSpPr>
        <p:grpSpPr>
          <a:xfrm>
            <a:off x="6605764" y="2219512"/>
            <a:ext cx="5343327" cy="3753156"/>
            <a:chOff x="6707211" y="2538356"/>
            <a:chExt cx="5343327" cy="3753156"/>
          </a:xfrm>
        </p:grpSpPr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A6A30F13-0457-DE32-8362-4EEF440EA95D}"/>
                </a:ext>
              </a:extLst>
            </p:cNvPr>
            <p:cNvSpPr/>
            <p:nvPr/>
          </p:nvSpPr>
          <p:spPr>
            <a:xfrm>
              <a:off x="7447370" y="3159828"/>
              <a:ext cx="1870058" cy="1227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41300" dist="508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맑은 고딕"/>
                <a:cs typeface="+mn-cs"/>
              </a:endParaRP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209BD026-41F5-9E13-375F-0FCBA8C4ACD2}"/>
                </a:ext>
              </a:extLst>
            </p:cNvPr>
            <p:cNvSpPr/>
            <p:nvPr/>
          </p:nvSpPr>
          <p:spPr>
            <a:xfrm>
              <a:off x="7447370" y="3159828"/>
              <a:ext cx="1870058" cy="679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맑은 고딕"/>
                <a:cs typeface="+mn-cs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7E9512F-1CCB-C5D4-A091-3E339914D714}"/>
                </a:ext>
              </a:extLst>
            </p:cNvPr>
            <p:cNvSpPr txBox="1"/>
            <p:nvPr/>
          </p:nvSpPr>
          <p:spPr>
            <a:xfrm>
              <a:off x="7852409" y="3455308"/>
              <a:ext cx="1059980" cy="3361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ko-KR" altLang="en-US" sz="2000" spc="-7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Heavy" panose="00000A00000000000000" pitchFamily="2" charset="-127"/>
                  <a:ea typeface="나눔스퀘어 네오 Heavy" panose="00000A00000000000000" pitchFamily="2" charset="-127"/>
                </a:rPr>
                <a:t>공동화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EED1B484-75C6-9373-A922-8B8373E83515}"/>
                </a:ext>
              </a:extLst>
            </p:cNvPr>
            <p:cNvSpPr txBox="1"/>
            <p:nvPr/>
          </p:nvSpPr>
          <p:spPr>
            <a:xfrm>
              <a:off x="7909452" y="3959854"/>
              <a:ext cx="945895" cy="1592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defRPr>
              </a:lvl1pPr>
            </a:lstStyle>
            <a:p>
              <a:pPr algn="ctr"/>
              <a:r>
                <a:rPr lang="en-US" altLang="ko-KR" sz="1200" dirty="0"/>
                <a:t>Socialization</a:t>
              </a:r>
              <a:endParaRPr lang="ko-KR" altLang="en-US" sz="1200" dirty="0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7DD4B831-2BC5-2346-3B93-5FA601EF2BC7}"/>
                </a:ext>
              </a:extLst>
            </p:cNvPr>
            <p:cNvSpPr/>
            <p:nvPr/>
          </p:nvSpPr>
          <p:spPr>
            <a:xfrm>
              <a:off x="9386763" y="3159828"/>
              <a:ext cx="1870058" cy="1227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41300" dist="508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맑은 고딕"/>
                <a:cs typeface="+mn-cs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88F35249-788C-F5F2-77FF-ECBDCD28BDFC}"/>
                </a:ext>
              </a:extLst>
            </p:cNvPr>
            <p:cNvSpPr/>
            <p:nvPr/>
          </p:nvSpPr>
          <p:spPr>
            <a:xfrm>
              <a:off x="9386763" y="3159828"/>
              <a:ext cx="1870058" cy="67966"/>
            </a:xfrm>
            <a:prstGeom prst="rect">
              <a:avLst/>
            </a:prstGeom>
            <a:solidFill>
              <a:srgbClr val="2D7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맑은 고딕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C12E6CE-8494-79FC-0068-8A6859357CCF}"/>
                </a:ext>
              </a:extLst>
            </p:cNvPr>
            <p:cNvSpPr txBox="1"/>
            <p:nvPr/>
          </p:nvSpPr>
          <p:spPr>
            <a:xfrm>
              <a:off x="9942200" y="3455308"/>
              <a:ext cx="759182" cy="32496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en-US" altLang="ko-KR" sz="2000" spc="-7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7FCF"/>
                  </a:solidFill>
                  <a:latin typeface="나눔스퀘어 네오 Heavy" panose="00000A00000000000000" pitchFamily="2" charset="-127"/>
                  <a:ea typeface="나눔스퀘어 네오 Heavy" panose="00000A00000000000000" pitchFamily="2" charset="-127"/>
                </a:rPr>
                <a:t> </a:t>
              </a:r>
              <a:r>
                <a:rPr lang="ko-KR" altLang="en-US" sz="2000" spc="-7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7FCF"/>
                  </a:solidFill>
                  <a:latin typeface="나눔스퀘어 네오 Heavy" panose="00000A00000000000000" pitchFamily="2" charset="-127"/>
                  <a:ea typeface="나눔스퀘어 네오 Heavy" panose="00000A00000000000000" pitchFamily="2" charset="-127"/>
                </a:rPr>
                <a:t>표출화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BC13985-7D81-DD11-3909-E3823D17E409}"/>
                </a:ext>
              </a:extLst>
            </p:cNvPr>
            <p:cNvSpPr txBox="1"/>
            <p:nvPr/>
          </p:nvSpPr>
          <p:spPr>
            <a:xfrm>
              <a:off x="9829408" y="3959854"/>
              <a:ext cx="984765" cy="15922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defRPr>
              </a:lvl1pPr>
            </a:lstStyle>
            <a:p>
              <a:pPr algn="ctr"/>
              <a:r>
                <a:rPr lang="en-US" altLang="ko-KR" sz="1200" dirty="0">
                  <a:solidFill>
                    <a:srgbClr val="2D7FCF"/>
                  </a:solidFill>
                </a:rPr>
                <a:t>Externalization</a:t>
              </a:r>
              <a:endParaRPr lang="ko-KR" altLang="en-US" sz="1200" dirty="0">
                <a:solidFill>
                  <a:srgbClr val="2D7FCF"/>
                </a:solidFill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0A1569A0-D463-8661-C361-259F675603EB}"/>
                </a:ext>
              </a:extLst>
            </p:cNvPr>
            <p:cNvSpPr/>
            <p:nvPr/>
          </p:nvSpPr>
          <p:spPr>
            <a:xfrm>
              <a:off x="7447370" y="4505850"/>
              <a:ext cx="1870058" cy="1227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41300" dist="508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맑은 고딕"/>
                <a:cs typeface="+mn-cs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D938A5B2-ED11-895C-2892-565D8CD617D3}"/>
                </a:ext>
              </a:extLst>
            </p:cNvPr>
            <p:cNvSpPr/>
            <p:nvPr/>
          </p:nvSpPr>
          <p:spPr>
            <a:xfrm>
              <a:off x="7447370" y="4505850"/>
              <a:ext cx="1870058" cy="67966"/>
            </a:xfrm>
            <a:prstGeom prst="rect">
              <a:avLst/>
            </a:prstGeom>
            <a:solidFill>
              <a:srgbClr val="2D7F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맑은 고딕"/>
                <a:cs typeface="+mn-cs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06FEBC9-FF7B-E3DA-CB05-F1A44D7E3D47}"/>
                </a:ext>
              </a:extLst>
            </p:cNvPr>
            <p:cNvSpPr txBox="1"/>
            <p:nvPr/>
          </p:nvSpPr>
          <p:spPr>
            <a:xfrm>
              <a:off x="8030380" y="4801330"/>
              <a:ext cx="704039" cy="32496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ko-KR" altLang="en-US" sz="2000" spc="-7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2D7FCF"/>
                  </a:solidFill>
                  <a:latin typeface="나눔스퀘어 네오 Heavy" panose="00000A00000000000000" pitchFamily="2" charset="-127"/>
                  <a:ea typeface="나눔스퀘어 네오 Heavy" panose="00000A00000000000000" pitchFamily="2" charset="-127"/>
                </a:rPr>
                <a:t>내면화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D884B23A-D8DD-7F99-B534-0FAA1957EC7F}"/>
                </a:ext>
              </a:extLst>
            </p:cNvPr>
            <p:cNvSpPr txBox="1"/>
            <p:nvPr/>
          </p:nvSpPr>
          <p:spPr>
            <a:xfrm>
              <a:off x="7913206" y="5305876"/>
              <a:ext cx="938387" cy="15922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defRPr>
              </a:lvl1pPr>
            </a:lstStyle>
            <a:p>
              <a:pPr algn="ctr"/>
              <a:r>
                <a:rPr lang="en-US" altLang="ko-KR" sz="1200" dirty="0">
                  <a:solidFill>
                    <a:srgbClr val="2D7FCF"/>
                  </a:solidFill>
                </a:rPr>
                <a:t>Internalization</a:t>
              </a:r>
              <a:endParaRPr lang="ko-KR" altLang="en-US" sz="1200" dirty="0">
                <a:solidFill>
                  <a:srgbClr val="2D7FCF"/>
                </a:solidFill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93D5CC61-CA4B-43DF-72A0-4D3A07FBC5B5}"/>
                </a:ext>
              </a:extLst>
            </p:cNvPr>
            <p:cNvSpPr/>
            <p:nvPr/>
          </p:nvSpPr>
          <p:spPr>
            <a:xfrm>
              <a:off x="9386763" y="4505850"/>
              <a:ext cx="1870058" cy="12279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41300" dist="508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맑은 고딕"/>
                <a:cs typeface="+mn-cs"/>
              </a:endParaRPr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98C05B8F-8F51-87B7-364A-6E1A7717487B}"/>
                </a:ext>
              </a:extLst>
            </p:cNvPr>
            <p:cNvSpPr/>
            <p:nvPr/>
          </p:nvSpPr>
          <p:spPr>
            <a:xfrm>
              <a:off x="9386763" y="4505850"/>
              <a:ext cx="1870058" cy="679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맑은 고딕"/>
                <a:cs typeface="+mn-cs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4BE743B-7089-8888-52A9-9FBFBE41CA65}"/>
                </a:ext>
              </a:extLst>
            </p:cNvPr>
            <p:cNvSpPr txBox="1"/>
            <p:nvPr/>
          </p:nvSpPr>
          <p:spPr>
            <a:xfrm>
              <a:off x="9969772" y="4801330"/>
              <a:ext cx="704039" cy="32496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lang="ko-KR" altLang="en-US" sz="2000" spc="-7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Heavy" panose="00000A00000000000000" pitchFamily="2" charset="-127"/>
                  <a:ea typeface="나눔스퀘어 네오 Heavy" panose="00000A00000000000000" pitchFamily="2" charset="-127"/>
                </a:rPr>
                <a:t>연결화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1D0D50C-E5C9-699B-03EC-77DFBA90C342}"/>
                </a:ext>
              </a:extLst>
            </p:cNvPr>
            <p:cNvSpPr txBox="1"/>
            <p:nvPr/>
          </p:nvSpPr>
          <p:spPr>
            <a:xfrm>
              <a:off x="9892019" y="5305876"/>
              <a:ext cx="859545" cy="15922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defRPr>
              </a:lvl1pPr>
            </a:lstStyle>
            <a:p>
              <a:pPr algn="ctr"/>
              <a:r>
                <a:rPr lang="en-US" altLang="ko-KR" sz="1200" dirty="0"/>
                <a:t>Combination</a:t>
              </a:r>
              <a:endParaRPr lang="ko-KR" altLang="en-US" sz="1200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8CA732B3-9F92-EE03-2876-625120781AC3}"/>
                </a:ext>
              </a:extLst>
            </p:cNvPr>
            <p:cNvSpPr txBox="1"/>
            <p:nvPr/>
          </p:nvSpPr>
          <p:spPr>
            <a:xfrm>
              <a:off x="6874035" y="3629790"/>
              <a:ext cx="504000" cy="2880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20000"/>
                </a:lnSpc>
                <a:defRPr sz="1200" spc="-5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ko-KR" altLang="en-US" dirty="0" err="1">
                  <a:solidFill>
                    <a:schemeClr val="tx2"/>
                  </a:solidFill>
                </a:rPr>
                <a:t>암묵지</a:t>
              </a:r>
              <a:endPara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401AB63-2B46-1D12-2D51-F9054B9D6839}"/>
                </a:ext>
              </a:extLst>
            </p:cNvPr>
            <p:cNvSpPr txBox="1"/>
            <p:nvPr/>
          </p:nvSpPr>
          <p:spPr>
            <a:xfrm>
              <a:off x="6874035" y="4981466"/>
              <a:ext cx="504000" cy="2880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20000"/>
                </a:lnSpc>
                <a:defRPr sz="1200" spc="-5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ko-KR" altLang="en-US" dirty="0" err="1">
                  <a:solidFill>
                    <a:schemeClr val="tx2"/>
                  </a:solidFill>
                </a:rPr>
                <a:t>암묵지</a:t>
              </a:r>
              <a:endPara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F989197-EACA-DA31-B56A-295C94CC87F2}"/>
                </a:ext>
              </a:extLst>
            </p:cNvPr>
            <p:cNvSpPr txBox="1"/>
            <p:nvPr/>
          </p:nvSpPr>
          <p:spPr>
            <a:xfrm>
              <a:off x="11321973" y="3629790"/>
              <a:ext cx="504000" cy="2226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20000"/>
                </a:lnSpc>
                <a:defRPr sz="1200" spc="-5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ko-KR" altLang="en-US" dirty="0" err="1">
                  <a:solidFill>
                    <a:schemeClr val="tx2"/>
                  </a:solidFill>
                </a:rPr>
                <a:t>형식지</a:t>
              </a:r>
              <a:endPara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CE99AAF2-1A2A-F705-9A8B-26C6CE62BA31}"/>
                </a:ext>
              </a:extLst>
            </p:cNvPr>
            <p:cNvSpPr txBox="1"/>
            <p:nvPr/>
          </p:nvSpPr>
          <p:spPr>
            <a:xfrm>
              <a:off x="11321973" y="4981466"/>
              <a:ext cx="504000" cy="2226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20000"/>
                </a:lnSpc>
                <a:defRPr sz="1200" spc="-5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ko-KR" altLang="en-US" dirty="0" err="1">
                  <a:solidFill>
                    <a:schemeClr val="tx2"/>
                  </a:solidFill>
                </a:rPr>
                <a:t>형식지</a:t>
              </a:r>
              <a:endPara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66F04A95-A8AB-A616-E03F-93C672128B30}"/>
                </a:ext>
              </a:extLst>
            </p:cNvPr>
            <p:cNvSpPr txBox="1"/>
            <p:nvPr/>
          </p:nvSpPr>
          <p:spPr>
            <a:xfrm>
              <a:off x="8130399" y="2879968"/>
              <a:ext cx="504000" cy="2880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20000"/>
                </a:lnSpc>
                <a:defRPr sz="1200" spc="-5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ko-KR" altLang="en-US" dirty="0" err="1">
                  <a:solidFill>
                    <a:schemeClr val="tx2"/>
                  </a:solidFill>
                </a:rPr>
                <a:t>암묵지</a:t>
              </a:r>
              <a:endPara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DFDC0F53-17ED-66C2-A143-B20A1E8F626F}"/>
                </a:ext>
              </a:extLst>
            </p:cNvPr>
            <p:cNvSpPr txBox="1"/>
            <p:nvPr/>
          </p:nvSpPr>
          <p:spPr>
            <a:xfrm>
              <a:off x="8130399" y="5811804"/>
              <a:ext cx="504000" cy="2226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20000"/>
                </a:lnSpc>
                <a:defRPr sz="1200" spc="-5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ko-KR" altLang="en-US" dirty="0" err="1">
                  <a:solidFill>
                    <a:schemeClr val="tx2"/>
                  </a:solidFill>
                </a:rPr>
                <a:t>형식지</a:t>
              </a:r>
              <a:endPara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D0DEC890-97FA-D41E-A828-22D45E960DE3}"/>
                </a:ext>
              </a:extLst>
            </p:cNvPr>
            <p:cNvSpPr txBox="1"/>
            <p:nvPr/>
          </p:nvSpPr>
          <p:spPr>
            <a:xfrm>
              <a:off x="10099400" y="2879968"/>
              <a:ext cx="504000" cy="2880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20000"/>
                </a:lnSpc>
                <a:defRPr sz="1200" spc="-5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ko-KR" altLang="en-US" dirty="0" err="1">
                  <a:solidFill>
                    <a:schemeClr val="tx2"/>
                  </a:solidFill>
                </a:rPr>
                <a:t>암묵지</a:t>
              </a:r>
              <a:endPara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0D9E2A38-E6F5-F7A4-26CD-7984CCDAF60F}"/>
                </a:ext>
              </a:extLst>
            </p:cNvPr>
            <p:cNvSpPr txBox="1"/>
            <p:nvPr/>
          </p:nvSpPr>
          <p:spPr>
            <a:xfrm>
              <a:off x="10099400" y="5811804"/>
              <a:ext cx="504000" cy="22269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20000"/>
                </a:lnSpc>
                <a:defRPr sz="1200" spc="-5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ko-KR" altLang="en-US" dirty="0" err="1">
                  <a:solidFill>
                    <a:schemeClr val="tx2"/>
                  </a:solidFill>
                </a:rPr>
                <a:t>형식지</a:t>
              </a:r>
              <a:endPara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</p:txBody>
        </p:sp>
        <p:sp>
          <p:nvSpPr>
            <p:cNvPr id="112" name="화살표: 왼쪽으로 구부러짐 111">
              <a:extLst>
                <a:ext uri="{FF2B5EF4-FFF2-40B4-BE49-F238E27FC236}">
                  <a16:creationId xmlns:a16="http://schemas.microsoft.com/office/drawing/2014/main" id="{B92A2E96-6BFC-4097-18B6-F8AC9D550A28}"/>
                </a:ext>
              </a:extLst>
            </p:cNvPr>
            <p:cNvSpPr/>
            <p:nvPr/>
          </p:nvSpPr>
          <p:spPr>
            <a:xfrm rot="14284866">
              <a:off x="7061273" y="2196082"/>
              <a:ext cx="645784" cy="1330332"/>
            </a:xfrm>
            <a:prstGeom prst="curvedLeftArrow">
              <a:avLst>
                <a:gd name="adj1" fmla="val 7239"/>
                <a:gd name="adj2" fmla="val 16041"/>
                <a:gd name="adj3" fmla="val 11202"/>
              </a:avLst>
            </a:prstGeom>
            <a:solidFill>
              <a:schemeClr val="bg2">
                <a:alpha val="70000"/>
              </a:schemeClr>
            </a:solidFill>
            <a:ln>
              <a:solidFill>
                <a:schemeClr val="bg2">
                  <a:alpha val="7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3" name="화살표: 왼쪽으로 구부러짐 112">
              <a:extLst>
                <a:ext uri="{FF2B5EF4-FFF2-40B4-BE49-F238E27FC236}">
                  <a16:creationId xmlns:a16="http://schemas.microsoft.com/office/drawing/2014/main" id="{3C8B97CA-72B0-165D-03AD-34832F670486}"/>
                </a:ext>
              </a:extLst>
            </p:cNvPr>
            <p:cNvSpPr/>
            <p:nvPr/>
          </p:nvSpPr>
          <p:spPr>
            <a:xfrm rot="18206807">
              <a:off x="11062480" y="2206361"/>
              <a:ext cx="645784" cy="1330332"/>
            </a:xfrm>
            <a:prstGeom prst="curvedLeftArrow">
              <a:avLst>
                <a:gd name="adj1" fmla="val 7239"/>
                <a:gd name="adj2" fmla="val 16041"/>
                <a:gd name="adj3" fmla="val 9332"/>
              </a:avLst>
            </a:prstGeom>
            <a:solidFill>
              <a:schemeClr val="bg2">
                <a:alpha val="70000"/>
              </a:schemeClr>
            </a:solidFill>
            <a:ln>
              <a:solidFill>
                <a:schemeClr val="bg2">
                  <a:alpha val="7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4" name="화살표: 왼쪽으로 구부러짐 113">
              <a:extLst>
                <a:ext uri="{FF2B5EF4-FFF2-40B4-BE49-F238E27FC236}">
                  <a16:creationId xmlns:a16="http://schemas.microsoft.com/office/drawing/2014/main" id="{B417F3FA-6356-3187-752B-C29E35377997}"/>
                </a:ext>
              </a:extLst>
            </p:cNvPr>
            <p:cNvSpPr/>
            <p:nvPr/>
          </p:nvSpPr>
          <p:spPr>
            <a:xfrm rot="7667199">
              <a:off x="7049485" y="5303454"/>
              <a:ext cx="645784" cy="1330332"/>
            </a:xfrm>
            <a:prstGeom prst="curvedLeftArrow">
              <a:avLst>
                <a:gd name="adj1" fmla="val 7239"/>
                <a:gd name="adj2" fmla="val 16041"/>
                <a:gd name="adj3" fmla="val 10546"/>
              </a:avLst>
            </a:prstGeom>
            <a:solidFill>
              <a:schemeClr val="bg2">
                <a:alpha val="70000"/>
              </a:schemeClr>
            </a:solidFill>
            <a:ln>
              <a:solidFill>
                <a:schemeClr val="bg2">
                  <a:alpha val="7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5" name="화살표: 왼쪽으로 구부러짐 114">
              <a:extLst>
                <a:ext uri="{FF2B5EF4-FFF2-40B4-BE49-F238E27FC236}">
                  <a16:creationId xmlns:a16="http://schemas.microsoft.com/office/drawing/2014/main" id="{07F95E87-5631-96A5-1F24-CF0C3A1B6DCF}"/>
                </a:ext>
              </a:extLst>
            </p:cNvPr>
            <p:cNvSpPr/>
            <p:nvPr/>
          </p:nvSpPr>
          <p:spPr>
            <a:xfrm rot="3147145">
              <a:off x="11053653" y="5302080"/>
              <a:ext cx="645784" cy="1330332"/>
            </a:xfrm>
            <a:prstGeom prst="curvedLeftArrow">
              <a:avLst>
                <a:gd name="adj1" fmla="val 7239"/>
                <a:gd name="adj2" fmla="val 16041"/>
                <a:gd name="adj3" fmla="val 9819"/>
              </a:avLst>
            </a:prstGeom>
            <a:solidFill>
              <a:schemeClr val="bg2">
                <a:alpha val="70000"/>
              </a:schemeClr>
            </a:solidFill>
            <a:ln>
              <a:solidFill>
                <a:schemeClr val="bg2">
                  <a:alpha val="7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7247BD96-2669-8819-6937-00C937B78ABF}"/>
                </a:ext>
              </a:extLst>
            </p:cNvPr>
            <p:cNvSpPr txBox="1"/>
            <p:nvPr/>
          </p:nvSpPr>
          <p:spPr>
            <a:xfrm>
              <a:off x="6775256" y="2668456"/>
              <a:ext cx="1194242" cy="3385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defRPr>
              </a:lvl1pPr>
            </a:lstStyle>
            <a:p>
              <a:pPr algn="ctr"/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이건 이런 식으로</a:t>
              </a:r>
              <a:endPara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하시면 됩니다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!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B493F00E-1CA7-F095-1B05-9195354AA89F}"/>
                </a:ext>
              </a:extLst>
            </p:cNvPr>
            <p:cNvSpPr txBox="1"/>
            <p:nvPr/>
          </p:nvSpPr>
          <p:spPr>
            <a:xfrm>
              <a:off x="10730848" y="2654636"/>
              <a:ext cx="1194242" cy="3385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defRPr>
              </a:lvl1pPr>
            </a:lstStyle>
            <a:p>
              <a:pPr algn="ctr"/>
              <a:r>
                <a:rPr lang="ko-KR" altLang="en-US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넵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 알겠습니다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!</a:t>
              </a:r>
            </a:p>
            <a:p>
              <a:pPr algn="ctr"/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(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노트에 기록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)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75E9E4AA-8B44-BD7E-9399-373B07C41F24}"/>
                </a:ext>
              </a:extLst>
            </p:cNvPr>
            <p:cNvSpPr txBox="1"/>
            <p:nvPr/>
          </p:nvSpPr>
          <p:spPr>
            <a:xfrm>
              <a:off x="6769260" y="5918651"/>
              <a:ext cx="1194242" cy="3385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defRPr>
              </a:lvl1pPr>
            </a:lstStyle>
            <a:p>
              <a:pPr algn="ctr"/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그때 </a:t>
              </a:r>
              <a:r>
                <a:rPr lang="ko-KR" altLang="en-US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알려준거</a:t>
              </a:r>
              <a:endPara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시험 보겠습니다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!</a:t>
              </a:r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CC0CF675-A24B-85E1-2749-DFB6A36F587D}"/>
                </a:ext>
              </a:extLst>
            </p:cNvPr>
            <p:cNvSpPr txBox="1"/>
            <p:nvPr/>
          </p:nvSpPr>
          <p:spPr>
            <a:xfrm>
              <a:off x="10724852" y="5904831"/>
              <a:ext cx="1194242" cy="3385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defRPr sz="1400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1"/>
                  </a:solidFill>
                  <a:latin typeface="나눔스퀘어 네오 ExtraBold" panose="00000900000000000000" pitchFamily="2" charset="-127"/>
                  <a:ea typeface="나눔스퀘어 네오 ExtraBold" panose="00000900000000000000" pitchFamily="2" charset="-127"/>
                </a:defRPr>
              </a:lvl1pPr>
            </a:lstStyle>
            <a:p>
              <a:pPr algn="ctr"/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제가 작성한 거</a:t>
              </a:r>
              <a:endPara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endParaRPr>
            </a:p>
            <a:p>
              <a:pPr algn="ctr"/>
              <a:r>
                <a:rPr lang="ko-KR" altLang="en-US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드릴게요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나눔스퀘어 네오 Regular" panose="00000500000000000000" pitchFamily="2" charset="-127"/>
                  <a:ea typeface="나눔스퀘어 네오 Regular" panose="00000500000000000000" pitchFamily="2" charset="-127"/>
                </a:rPr>
                <a:t>!</a:t>
              </a:r>
            </a:p>
          </p:txBody>
        </p:sp>
      </p:grpSp>
      <p:sp>
        <p:nvSpPr>
          <p:cNvPr id="2" name="사각형: 둥근 위쪽 모서리 1">
            <a:extLst>
              <a:ext uri="{FF2B5EF4-FFF2-40B4-BE49-F238E27FC236}">
                <a16:creationId xmlns:a16="http://schemas.microsoft.com/office/drawing/2014/main" id="{E6B645C9-2AEA-F432-FEE5-75BC4BF66E46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ECAC72-5195-A533-98EF-FBCB73229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626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12C1786-8402-FBE2-C43C-B0F0D01207D0}"/>
              </a:ext>
            </a:extLst>
          </p:cNvPr>
          <p:cNvSpPr/>
          <p:nvPr/>
        </p:nvSpPr>
        <p:spPr>
          <a:xfrm>
            <a:off x="644431" y="4365184"/>
            <a:ext cx="5038092" cy="1252739"/>
          </a:xfrm>
          <a:prstGeom prst="roundRect">
            <a:avLst>
              <a:gd name="adj" fmla="val 546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0E238541-3E55-D9A5-0D50-F6F1F3DD160B}"/>
              </a:ext>
            </a:extLst>
          </p:cNvPr>
          <p:cNvSpPr/>
          <p:nvPr/>
        </p:nvSpPr>
        <p:spPr>
          <a:xfrm>
            <a:off x="6509478" y="2501294"/>
            <a:ext cx="5038092" cy="1252738"/>
          </a:xfrm>
          <a:prstGeom prst="roundRect">
            <a:avLst>
              <a:gd name="adj" fmla="val 546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25C1F378-BCBE-738A-8381-69F25BD1DEDA}"/>
              </a:ext>
            </a:extLst>
          </p:cNvPr>
          <p:cNvSpPr/>
          <p:nvPr/>
        </p:nvSpPr>
        <p:spPr>
          <a:xfrm>
            <a:off x="6509478" y="4365184"/>
            <a:ext cx="5038092" cy="1252739"/>
          </a:xfrm>
          <a:prstGeom prst="roundRect">
            <a:avLst>
              <a:gd name="adj" fmla="val 546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1C30091-0B88-FCE7-48D3-D0BC8F863235}"/>
              </a:ext>
            </a:extLst>
          </p:cNvPr>
          <p:cNvSpPr/>
          <p:nvPr/>
        </p:nvSpPr>
        <p:spPr>
          <a:xfrm>
            <a:off x="644432" y="2501294"/>
            <a:ext cx="5038092" cy="1252738"/>
          </a:xfrm>
          <a:prstGeom prst="roundRect">
            <a:avLst>
              <a:gd name="adj" fmla="val 546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E309476-B3B9-B8C2-FACB-812C0AD04495}"/>
              </a:ext>
            </a:extLst>
          </p:cNvPr>
          <p:cNvSpPr txBox="1"/>
          <p:nvPr/>
        </p:nvSpPr>
        <p:spPr>
          <a:xfrm>
            <a:off x="1258074" y="917428"/>
            <a:ext cx="1985159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데이터베이스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61A9C3-2AC6-2115-4AC9-E1D77B9EA4BA}"/>
              </a:ext>
            </a:extLst>
          </p:cNvPr>
          <p:cNvSpPr txBox="1"/>
          <p:nvPr/>
        </p:nvSpPr>
        <p:spPr>
          <a:xfrm>
            <a:off x="1258074" y="633807"/>
            <a:ext cx="108042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I. </a:t>
            </a:r>
            <a:r>
              <a:rPr lang="ko-KR" altLang="en-US" dirty="0">
                <a:solidFill>
                  <a:srgbClr val="113946"/>
                </a:solidFill>
              </a:rPr>
              <a:t>데이터의 이해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6A140BB4-5B12-4D0A-1692-58FAEE945159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E013B7-8EF1-7876-81D2-E22AC5ED9B41}"/>
              </a:ext>
            </a:extLst>
          </p:cNvPr>
          <p:cNvSpPr txBox="1"/>
          <p:nvPr/>
        </p:nvSpPr>
        <p:spPr>
          <a:xfrm>
            <a:off x="712179" y="991005"/>
            <a:ext cx="3523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02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31D6582-9FA7-766B-8301-66F53012E572}"/>
              </a:ext>
            </a:extLst>
          </p:cNvPr>
          <p:cNvSpPr txBox="1"/>
          <p:nvPr/>
        </p:nvSpPr>
        <p:spPr>
          <a:xfrm>
            <a:off x="739034" y="2574596"/>
            <a:ext cx="412786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통합된 데이터 </a:t>
            </a:r>
            <a:r>
              <a:rPr lang="en-US" altLang="ko-KR" dirty="0">
                <a:solidFill>
                  <a:schemeClr val="tx2"/>
                </a:solidFill>
              </a:rPr>
              <a:t>(Integrated Data)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166872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데이터베이스의 특징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EE95FFB-7C93-1469-41B3-46C72FC5C6D2}"/>
              </a:ext>
            </a:extLst>
          </p:cNvPr>
          <p:cNvSpPr txBox="1"/>
          <p:nvPr/>
        </p:nvSpPr>
        <p:spPr>
          <a:xfrm>
            <a:off x="739034" y="4431734"/>
            <a:ext cx="412786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저장된 데이터 </a:t>
            </a:r>
            <a:r>
              <a:rPr lang="en-US" altLang="ko-KR" dirty="0">
                <a:solidFill>
                  <a:schemeClr val="tx2"/>
                </a:solidFill>
              </a:rPr>
              <a:t>(Stored Data)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BC5A1FB-4E9B-8B14-66CF-C2AF243CDF90}"/>
              </a:ext>
            </a:extLst>
          </p:cNvPr>
          <p:cNvSpPr txBox="1"/>
          <p:nvPr/>
        </p:nvSpPr>
        <p:spPr>
          <a:xfrm>
            <a:off x="6604079" y="2574596"/>
            <a:ext cx="412786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공용 데이터 </a:t>
            </a:r>
            <a:r>
              <a:rPr lang="en-US" altLang="ko-KR" dirty="0">
                <a:solidFill>
                  <a:schemeClr val="tx2"/>
                </a:solidFill>
              </a:rPr>
              <a:t>(Shared Data)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B94840-ECCA-D968-778D-3018C05D78BE}"/>
              </a:ext>
            </a:extLst>
          </p:cNvPr>
          <p:cNvSpPr txBox="1"/>
          <p:nvPr/>
        </p:nvSpPr>
        <p:spPr>
          <a:xfrm>
            <a:off x="739034" y="2904175"/>
            <a:ext cx="4127866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동일한 내용의 데이터가 중복되지 않는다는 것을 의미</a:t>
            </a: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 중복은 관리 상의 복잡한 부작용을 초래하므로 주의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A49AD1-60D3-9A19-C25C-75AF3B6E70ED}"/>
              </a:ext>
            </a:extLst>
          </p:cNvPr>
          <p:cNvSpPr txBox="1"/>
          <p:nvPr/>
        </p:nvSpPr>
        <p:spPr>
          <a:xfrm>
            <a:off x="739034" y="4761313"/>
            <a:ext cx="4127866" cy="7028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자기 디스크나 자기 테이프와 같이 컴퓨터가 접근할 수 있는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저장 매체에 저장되는 것을 의미</a:t>
            </a: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 베이스는 기본적으로 컴퓨터 기술을 바탕으로 한 것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C08C09-EE52-1609-D999-15836F2E8DAC}"/>
              </a:ext>
            </a:extLst>
          </p:cNvPr>
          <p:cNvSpPr txBox="1"/>
          <p:nvPr/>
        </p:nvSpPr>
        <p:spPr>
          <a:xfrm>
            <a:off x="6604079" y="2904175"/>
            <a:ext cx="4127866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여러 사용자가 서로 다른 목적으로 공동 이용하는 것을 의미</a:t>
            </a: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대용량화 되고 데이터 구조가 복잡한 것이 보통</a:t>
            </a:r>
          </a:p>
        </p:txBody>
      </p: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24B5DC-2CA1-6A3F-179F-926EE31F47A5}"/>
              </a:ext>
            </a:extLst>
          </p:cNvPr>
          <p:cNvSpPr txBox="1"/>
          <p:nvPr/>
        </p:nvSpPr>
        <p:spPr>
          <a:xfrm>
            <a:off x="6604079" y="4428026"/>
            <a:ext cx="412786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변화되는 데이터 </a:t>
            </a:r>
            <a:r>
              <a:rPr lang="en-US" altLang="ko-KR" dirty="0">
                <a:solidFill>
                  <a:schemeClr val="tx2"/>
                </a:solidFill>
              </a:rPr>
              <a:t>(Changeable Data)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22119F-6655-A5AD-CFB5-E83AE0CABE8C}"/>
              </a:ext>
            </a:extLst>
          </p:cNvPr>
          <p:cNvSpPr txBox="1"/>
          <p:nvPr/>
        </p:nvSpPr>
        <p:spPr>
          <a:xfrm>
            <a:off x="6604079" y="4757605"/>
            <a:ext cx="4127866" cy="7028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데이터베이스에 저장된 내용은 곧 현 시점의 상태를 나타냄</a:t>
            </a: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새로운 데이터의 삽입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기존 데이터의 삭제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갱신 등으로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항상 변화하면서도 현재의 정확한 데이터를 유지해야 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93D897-E588-93FB-A6E3-00214E0B183A}"/>
              </a:ext>
            </a:extLst>
          </p:cNvPr>
          <p:cNvSpPr txBox="1"/>
          <p:nvPr/>
        </p:nvSpPr>
        <p:spPr>
          <a:xfrm>
            <a:off x="4524873" y="2698275"/>
            <a:ext cx="100208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6000" dirty="0">
                <a:solidFill>
                  <a:schemeClr val="bg2">
                    <a:lumMod val="90000"/>
                  </a:schemeClr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I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89FD0F-6782-10F0-E211-B3240075D262}"/>
              </a:ext>
            </a:extLst>
          </p:cNvPr>
          <p:cNvSpPr txBox="1"/>
          <p:nvPr/>
        </p:nvSpPr>
        <p:spPr>
          <a:xfrm>
            <a:off x="4524873" y="4543439"/>
            <a:ext cx="100208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6000" dirty="0">
                <a:solidFill>
                  <a:schemeClr val="bg2">
                    <a:lumMod val="90000"/>
                  </a:schemeClr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393934-122D-C60A-9BCF-57BF0604438F}"/>
              </a:ext>
            </a:extLst>
          </p:cNvPr>
          <p:cNvSpPr txBox="1"/>
          <p:nvPr/>
        </p:nvSpPr>
        <p:spPr>
          <a:xfrm>
            <a:off x="10389921" y="2691992"/>
            <a:ext cx="100208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6000" dirty="0">
                <a:solidFill>
                  <a:schemeClr val="bg2">
                    <a:lumMod val="90000"/>
                  </a:schemeClr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F498B2D-7CF1-450A-416B-C23D70A2A036}"/>
              </a:ext>
            </a:extLst>
          </p:cNvPr>
          <p:cNvSpPr txBox="1"/>
          <p:nvPr/>
        </p:nvSpPr>
        <p:spPr>
          <a:xfrm>
            <a:off x="10389921" y="4543439"/>
            <a:ext cx="100208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6000" dirty="0">
                <a:solidFill>
                  <a:schemeClr val="bg2">
                    <a:lumMod val="90000"/>
                  </a:schemeClr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C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63F147E8-8172-ED78-DE8B-1D56DA52F56A}"/>
              </a:ext>
            </a:extLst>
          </p:cNvPr>
          <p:cNvCxnSpPr/>
          <p:nvPr/>
        </p:nvCxnSpPr>
        <p:spPr>
          <a:xfrm>
            <a:off x="6096001" y="2477938"/>
            <a:ext cx="0" cy="3195347"/>
          </a:xfrm>
          <a:prstGeom prst="line">
            <a:avLst/>
          </a:prstGeom>
          <a:ln w="3175" cap="rnd">
            <a:prstDash val="sys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34014893-4B2D-6FAA-FABA-4F23FF13C395}"/>
              </a:ext>
            </a:extLst>
          </p:cNvPr>
          <p:cNvCxnSpPr>
            <a:cxnSpLocks/>
          </p:cNvCxnSpPr>
          <p:nvPr/>
        </p:nvCxnSpPr>
        <p:spPr>
          <a:xfrm flipH="1">
            <a:off x="667183" y="4059608"/>
            <a:ext cx="10882980" cy="0"/>
          </a:xfrm>
          <a:prstGeom prst="line">
            <a:avLst/>
          </a:prstGeom>
          <a:ln w="3175" cap="rnd">
            <a:prstDash val="sysDash"/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슬라이드 번호 개체 틀 24">
            <a:extLst>
              <a:ext uri="{FF2B5EF4-FFF2-40B4-BE49-F238E27FC236}">
                <a16:creationId xmlns:a16="http://schemas.microsoft.com/office/drawing/2014/main" id="{D57F288E-CEA6-CDDF-2A77-A2758B9E7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946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>
            <a:extLst>
              <a:ext uri="{FF2B5EF4-FFF2-40B4-BE49-F238E27FC236}">
                <a16:creationId xmlns:a16="http://schemas.microsoft.com/office/drawing/2014/main" id="{D36F539E-07C5-1710-3E32-BFEBBA500262}"/>
              </a:ext>
            </a:extLst>
          </p:cNvPr>
          <p:cNvSpPr/>
          <p:nvPr/>
        </p:nvSpPr>
        <p:spPr>
          <a:xfrm>
            <a:off x="7563992" y="2898992"/>
            <a:ext cx="1765124" cy="108604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DE1BF41F-7874-A8B3-AA9C-A2B3377DF2FB}"/>
              </a:ext>
            </a:extLst>
          </p:cNvPr>
          <p:cNvSpPr/>
          <p:nvPr/>
        </p:nvSpPr>
        <p:spPr>
          <a:xfrm>
            <a:off x="6386067" y="3156681"/>
            <a:ext cx="5439905" cy="3013313"/>
          </a:xfrm>
          <a:prstGeom prst="roundRect">
            <a:avLst>
              <a:gd name="adj" fmla="val 348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E309476-B3B9-B8C2-FACB-812C0AD04495}"/>
              </a:ext>
            </a:extLst>
          </p:cNvPr>
          <p:cNvSpPr txBox="1"/>
          <p:nvPr/>
        </p:nvSpPr>
        <p:spPr>
          <a:xfrm>
            <a:off x="1258074" y="917428"/>
            <a:ext cx="2396810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빅데이터의 이해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61A9C3-2AC6-2115-4AC9-E1D77B9EA4BA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6A140BB4-5B12-4D0A-1692-58FAEE945159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E013B7-8EF1-7876-81D2-E22AC5ED9B41}"/>
              </a:ext>
            </a:extLst>
          </p:cNvPr>
          <p:cNvSpPr txBox="1"/>
          <p:nvPr/>
        </p:nvSpPr>
        <p:spPr>
          <a:xfrm>
            <a:off x="736224" y="991005"/>
            <a:ext cx="30425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01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13064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빅데이터의 정의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4E4C6E-412B-C5AA-E00D-5993155DDCFA}"/>
              </a:ext>
            </a:extLst>
          </p:cNvPr>
          <p:cNvSpPr txBox="1"/>
          <p:nvPr/>
        </p:nvSpPr>
        <p:spPr>
          <a:xfrm>
            <a:off x="644431" y="2507657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</a:rPr>
              <a:t>- McKinsey (2011)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94CEA6-FB55-C237-1D21-573F8B53D76B}"/>
              </a:ext>
            </a:extLst>
          </p:cNvPr>
          <p:cNvSpPr txBox="1"/>
          <p:nvPr/>
        </p:nvSpPr>
        <p:spPr>
          <a:xfrm>
            <a:off x="644431" y="3519160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</a:rPr>
              <a:t>- IDC (2011)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EDB8FB-8751-8455-286A-A0B2A4F00D75}"/>
              </a:ext>
            </a:extLst>
          </p:cNvPr>
          <p:cNvSpPr txBox="1"/>
          <p:nvPr/>
        </p:nvSpPr>
        <p:spPr>
          <a:xfrm>
            <a:off x="737210" y="2796577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일반적인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DB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소프트웨어로 저장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관리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분석할 수 있는 범위를 초과하는 규모의 데이터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1DB30C-BF1C-DF44-1655-2EFB84B7B590}"/>
              </a:ext>
            </a:extLst>
          </p:cNvPr>
          <p:cNvSpPr txBox="1"/>
          <p:nvPr/>
        </p:nvSpPr>
        <p:spPr>
          <a:xfrm>
            <a:off x="739491" y="3808080"/>
            <a:ext cx="5225135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다양한 종류의 대규모 데이터로부터 저렴한 비용으로 가치를 추출하고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데이터의 초고속 수집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발굴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분석을 지원하도록 고안된 차세대 기술 및 </a:t>
            </a:r>
            <a:r>
              <a:rPr lang="ko-KR" altLang="en-US" dirty="0" err="1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아키텍쳐</a:t>
            </a:r>
            <a:endParaRPr lang="ko-KR" altLang="en-US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622975-D2F6-C6FD-232A-08771AE633CF}"/>
              </a:ext>
            </a:extLst>
          </p:cNvPr>
          <p:cNvSpPr txBox="1"/>
          <p:nvPr/>
        </p:nvSpPr>
        <p:spPr>
          <a:xfrm>
            <a:off x="876554" y="3019267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→ 데이터 규모 측면에 중점을 둔 정의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F4358E-7168-E603-B17B-8EA7A515A00F}"/>
              </a:ext>
            </a:extLst>
          </p:cNvPr>
          <p:cNvSpPr txBox="1"/>
          <p:nvPr/>
        </p:nvSpPr>
        <p:spPr>
          <a:xfrm>
            <a:off x="878835" y="4271524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→ 분석 비용 및 기술 측면에 초점을 둔 정의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2F8A75-4066-EA4C-C8FC-AC879477F871}"/>
              </a:ext>
            </a:extLst>
          </p:cNvPr>
          <p:cNvSpPr txBox="1"/>
          <p:nvPr/>
        </p:nvSpPr>
        <p:spPr>
          <a:xfrm>
            <a:off x="6319879" y="2507870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</a:rPr>
              <a:t>- </a:t>
            </a:r>
            <a:r>
              <a:rPr lang="ko-KR" altLang="en-US" dirty="0" err="1">
                <a:solidFill>
                  <a:schemeClr val="tx2"/>
                </a:solidFill>
              </a:rPr>
              <a:t>가트너</a:t>
            </a:r>
            <a:r>
              <a:rPr lang="ko-KR" altLang="en-US" dirty="0">
                <a:solidFill>
                  <a:schemeClr val="tx2"/>
                </a:solidFill>
              </a:rPr>
              <a:t> 그룹</a:t>
            </a:r>
            <a:r>
              <a:rPr lang="en-US" altLang="ko-KR" dirty="0">
                <a:solidFill>
                  <a:schemeClr val="tx2"/>
                </a:solidFill>
              </a:rPr>
              <a:t>(Gartner Group) </a:t>
            </a:r>
            <a:r>
              <a:rPr lang="ko-KR" altLang="en-US" dirty="0" err="1">
                <a:solidFill>
                  <a:schemeClr val="tx2"/>
                </a:solidFill>
              </a:rPr>
              <a:t>더그</a:t>
            </a:r>
            <a:r>
              <a:rPr lang="ko-KR" altLang="en-US" dirty="0">
                <a:solidFill>
                  <a:schemeClr val="tx2"/>
                </a:solidFill>
              </a:rPr>
              <a:t> </a:t>
            </a:r>
            <a:r>
              <a:rPr lang="ko-KR" altLang="en-US" dirty="0" err="1">
                <a:solidFill>
                  <a:schemeClr val="tx2"/>
                </a:solidFill>
              </a:rPr>
              <a:t>레니</a:t>
            </a:r>
            <a:r>
              <a:rPr lang="en-US" altLang="ko-KR" dirty="0">
                <a:solidFill>
                  <a:schemeClr val="tx2"/>
                </a:solidFill>
              </a:rPr>
              <a:t>(Doug Laney)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5E11E92D-A56F-EB50-3FB1-0264D36CA15F}"/>
              </a:ext>
            </a:extLst>
          </p:cNvPr>
          <p:cNvGrpSpPr/>
          <p:nvPr/>
        </p:nvGrpSpPr>
        <p:grpSpPr>
          <a:xfrm>
            <a:off x="7602245" y="3267591"/>
            <a:ext cx="3100588" cy="2804479"/>
            <a:chOff x="7602245" y="3232755"/>
            <a:chExt cx="3100588" cy="2804479"/>
          </a:xfrm>
        </p:grpSpPr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8590F600-EB15-C46F-7919-4FD2053E7F97}"/>
                </a:ext>
              </a:extLst>
            </p:cNvPr>
            <p:cNvSpPr/>
            <p:nvPr/>
          </p:nvSpPr>
          <p:spPr>
            <a:xfrm>
              <a:off x="8314954" y="4304006"/>
              <a:ext cx="837585" cy="647537"/>
            </a:xfrm>
            <a:custGeom>
              <a:avLst/>
              <a:gdLst>
                <a:gd name="connsiteX0" fmla="*/ 153905 w 837585"/>
                <a:gd name="connsiteY0" fmla="*/ 0 h 647537"/>
                <a:gd name="connsiteX1" fmla="*/ 766694 w 837585"/>
                <a:gd name="connsiteY1" fmla="*/ 253825 h 647537"/>
                <a:gd name="connsiteX2" fmla="*/ 837585 w 837585"/>
                <a:gd name="connsiteY2" fmla="*/ 339746 h 647537"/>
                <a:gd name="connsiteX3" fmla="*/ 802655 w 837585"/>
                <a:gd name="connsiteY3" fmla="*/ 382082 h 647537"/>
                <a:gd name="connsiteX4" fmla="*/ 693612 w 837585"/>
                <a:gd name="connsiteY4" fmla="*/ 608909 h 647537"/>
                <a:gd name="connsiteX5" fmla="*/ 683680 w 837585"/>
                <a:gd name="connsiteY5" fmla="*/ 647537 h 647537"/>
                <a:gd name="connsiteX6" fmla="*/ 662932 w 837585"/>
                <a:gd name="connsiteY6" fmla="*/ 644370 h 647537"/>
                <a:gd name="connsiteX7" fmla="*/ 9932 w 837585"/>
                <a:gd name="connsiteY7" fmla="*/ 53068 h 647537"/>
                <a:gd name="connsiteX8" fmla="*/ 0 w 837585"/>
                <a:gd name="connsiteY8" fmla="*/ 14441 h 647537"/>
                <a:gd name="connsiteX9" fmla="*/ 65299 w 837585"/>
                <a:gd name="connsiteY9" fmla="*/ 4474 h 647537"/>
                <a:gd name="connsiteX10" fmla="*/ 153905 w 837585"/>
                <a:gd name="connsiteY10" fmla="*/ 0 h 647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7585" h="647537">
                  <a:moveTo>
                    <a:pt x="153905" y="0"/>
                  </a:moveTo>
                  <a:cubicBezTo>
                    <a:pt x="393214" y="0"/>
                    <a:pt x="609867" y="96999"/>
                    <a:pt x="766694" y="253825"/>
                  </a:cubicBezTo>
                  <a:lnTo>
                    <a:pt x="837585" y="339746"/>
                  </a:lnTo>
                  <a:lnTo>
                    <a:pt x="802655" y="382082"/>
                  </a:lnTo>
                  <a:cubicBezTo>
                    <a:pt x="755934" y="451238"/>
                    <a:pt x="718933" y="527501"/>
                    <a:pt x="693612" y="608909"/>
                  </a:cubicBezTo>
                  <a:lnTo>
                    <a:pt x="683680" y="647537"/>
                  </a:lnTo>
                  <a:lnTo>
                    <a:pt x="662932" y="644370"/>
                  </a:lnTo>
                  <a:cubicBezTo>
                    <a:pt x="352652" y="580878"/>
                    <a:pt x="102775" y="351567"/>
                    <a:pt x="9932" y="53068"/>
                  </a:cubicBezTo>
                  <a:lnTo>
                    <a:pt x="0" y="14441"/>
                  </a:lnTo>
                  <a:lnTo>
                    <a:pt x="65299" y="4474"/>
                  </a:lnTo>
                  <a:cubicBezTo>
                    <a:pt x="94432" y="1516"/>
                    <a:pt x="123991" y="0"/>
                    <a:pt x="153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54" name="자유형: 도형 53">
              <a:extLst>
                <a:ext uri="{FF2B5EF4-FFF2-40B4-BE49-F238E27FC236}">
                  <a16:creationId xmlns:a16="http://schemas.microsoft.com/office/drawing/2014/main" id="{D89E8B7A-E804-0A67-76A7-49F7A414E381}"/>
                </a:ext>
              </a:extLst>
            </p:cNvPr>
            <p:cNvSpPr/>
            <p:nvPr/>
          </p:nvSpPr>
          <p:spPr>
            <a:xfrm>
              <a:off x="9152539" y="4304006"/>
              <a:ext cx="837585" cy="647537"/>
            </a:xfrm>
            <a:custGeom>
              <a:avLst/>
              <a:gdLst>
                <a:gd name="connsiteX0" fmla="*/ 683680 w 837585"/>
                <a:gd name="connsiteY0" fmla="*/ 0 h 647537"/>
                <a:gd name="connsiteX1" fmla="*/ 772286 w 837585"/>
                <a:gd name="connsiteY1" fmla="*/ 4474 h 647537"/>
                <a:gd name="connsiteX2" fmla="*/ 837585 w 837585"/>
                <a:gd name="connsiteY2" fmla="*/ 14441 h 647537"/>
                <a:gd name="connsiteX3" fmla="*/ 827653 w 837585"/>
                <a:gd name="connsiteY3" fmla="*/ 53068 h 647537"/>
                <a:gd name="connsiteX4" fmla="*/ 174653 w 837585"/>
                <a:gd name="connsiteY4" fmla="*/ 644370 h 647537"/>
                <a:gd name="connsiteX5" fmla="*/ 153905 w 837585"/>
                <a:gd name="connsiteY5" fmla="*/ 647537 h 647537"/>
                <a:gd name="connsiteX6" fmla="*/ 143973 w 837585"/>
                <a:gd name="connsiteY6" fmla="*/ 608909 h 647537"/>
                <a:gd name="connsiteX7" fmla="*/ 34930 w 837585"/>
                <a:gd name="connsiteY7" fmla="*/ 382082 h 647537"/>
                <a:gd name="connsiteX8" fmla="*/ 0 w 837585"/>
                <a:gd name="connsiteY8" fmla="*/ 339746 h 647537"/>
                <a:gd name="connsiteX9" fmla="*/ 70891 w 837585"/>
                <a:gd name="connsiteY9" fmla="*/ 253825 h 647537"/>
                <a:gd name="connsiteX10" fmla="*/ 683680 w 837585"/>
                <a:gd name="connsiteY10" fmla="*/ 0 h 647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7585" h="647537">
                  <a:moveTo>
                    <a:pt x="683680" y="0"/>
                  </a:moveTo>
                  <a:cubicBezTo>
                    <a:pt x="713594" y="0"/>
                    <a:pt x="743153" y="1516"/>
                    <a:pt x="772286" y="4474"/>
                  </a:cubicBezTo>
                  <a:lnTo>
                    <a:pt x="837585" y="14441"/>
                  </a:lnTo>
                  <a:lnTo>
                    <a:pt x="827653" y="53068"/>
                  </a:lnTo>
                  <a:cubicBezTo>
                    <a:pt x="734810" y="351567"/>
                    <a:pt x="484933" y="580878"/>
                    <a:pt x="174653" y="644370"/>
                  </a:cubicBezTo>
                  <a:lnTo>
                    <a:pt x="153905" y="647537"/>
                  </a:lnTo>
                  <a:lnTo>
                    <a:pt x="143973" y="608909"/>
                  </a:lnTo>
                  <a:cubicBezTo>
                    <a:pt x="118652" y="527501"/>
                    <a:pt x="81651" y="451238"/>
                    <a:pt x="34930" y="382082"/>
                  </a:cubicBezTo>
                  <a:lnTo>
                    <a:pt x="0" y="339746"/>
                  </a:lnTo>
                  <a:lnTo>
                    <a:pt x="70891" y="253825"/>
                  </a:lnTo>
                  <a:cubicBezTo>
                    <a:pt x="227718" y="96999"/>
                    <a:pt x="444371" y="0"/>
                    <a:pt x="683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9C1D1678-B040-88A3-0561-85EB27263F35}"/>
                </a:ext>
              </a:extLst>
            </p:cNvPr>
            <p:cNvSpPr/>
            <p:nvPr/>
          </p:nvSpPr>
          <p:spPr>
            <a:xfrm>
              <a:off x="8969605" y="4951543"/>
              <a:ext cx="365868" cy="745945"/>
            </a:xfrm>
            <a:custGeom>
              <a:avLst/>
              <a:gdLst>
                <a:gd name="connsiteX0" fmla="*/ 29029 w 365868"/>
                <a:gd name="connsiteY0" fmla="*/ 0 h 745945"/>
                <a:gd name="connsiteX1" fmla="*/ 94328 w 365868"/>
                <a:gd name="connsiteY1" fmla="*/ 9966 h 745945"/>
                <a:gd name="connsiteX2" fmla="*/ 182934 w 365868"/>
                <a:gd name="connsiteY2" fmla="*/ 14440 h 745945"/>
                <a:gd name="connsiteX3" fmla="*/ 271540 w 365868"/>
                <a:gd name="connsiteY3" fmla="*/ 9966 h 745945"/>
                <a:gd name="connsiteX4" fmla="*/ 336839 w 365868"/>
                <a:gd name="connsiteY4" fmla="*/ 0 h 745945"/>
                <a:gd name="connsiteX5" fmla="*/ 348261 w 365868"/>
                <a:gd name="connsiteY5" fmla="*/ 44424 h 745945"/>
                <a:gd name="connsiteX6" fmla="*/ 365868 w 365868"/>
                <a:gd name="connsiteY6" fmla="*/ 219077 h 745945"/>
                <a:gd name="connsiteX7" fmla="*/ 217864 w 365868"/>
                <a:gd name="connsiteY7" fmla="*/ 703609 h 745945"/>
                <a:gd name="connsiteX8" fmla="*/ 182934 w 365868"/>
                <a:gd name="connsiteY8" fmla="*/ 745945 h 745945"/>
                <a:gd name="connsiteX9" fmla="*/ 148004 w 365868"/>
                <a:gd name="connsiteY9" fmla="*/ 703609 h 745945"/>
                <a:gd name="connsiteX10" fmla="*/ 0 w 365868"/>
                <a:gd name="connsiteY10" fmla="*/ 219077 h 745945"/>
                <a:gd name="connsiteX11" fmla="*/ 17607 w 365868"/>
                <a:gd name="connsiteY11" fmla="*/ 44424 h 745945"/>
                <a:gd name="connsiteX12" fmla="*/ 29029 w 365868"/>
                <a:gd name="connsiteY12" fmla="*/ 0 h 745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5868" h="745945">
                  <a:moveTo>
                    <a:pt x="29029" y="0"/>
                  </a:moveTo>
                  <a:lnTo>
                    <a:pt x="94328" y="9966"/>
                  </a:lnTo>
                  <a:cubicBezTo>
                    <a:pt x="123461" y="12925"/>
                    <a:pt x="153020" y="14440"/>
                    <a:pt x="182934" y="14440"/>
                  </a:cubicBezTo>
                  <a:cubicBezTo>
                    <a:pt x="212848" y="14440"/>
                    <a:pt x="242407" y="12925"/>
                    <a:pt x="271540" y="9966"/>
                  </a:cubicBezTo>
                  <a:lnTo>
                    <a:pt x="336839" y="0"/>
                  </a:lnTo>
                  <a:lnTo>
                    <a:pt x="348261" y="44424"/>
                  </a:lnTo>
                  <a:cubicBezTo>
                    <a:pt x="359806" y="100839"/>
                    <a:pt x="365868" y="159250"/>
                    <a:pt x="365868" y="219077"/>
                  </a:cubicBezTo>
                  <a:cubicBezTo>
                    <a:pt x="365868" y="398559"/>
                    <a:pt x="311306" y="565297"/>
                    <a:pt x="217864" y="703609"/>
                  </a:cubicBezTo>
                  <a:lnTo>
                    <a:pt x="182934" y="745945"/>
                  </a:lnTo>
                  <a:lnTo>
                    <a:pt x="148004" y="703609"/>
                  </a:lnTo>
                  <a:cubicBezTo>
                    <a:pt x="54562" y="565297"/>
                    <a:pt x="0" y="398559"/>
                    <a:pt x="0" y="219077"/>
                  </a:cubicBezTo>
                  <a:cubicBezTo>
                    <a:pt x="0" y="159250"/>
                    <a:pt x="6062" y="100839"/>
                    <a:pt x="17607" y="44424"/>
                  </a:cubicBezTo>
                  <a:lnTo>
                    <a:pt x="290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D7C260CF-F047-D733-40FF-FEC436305A9E}"/>
                </a:ext>
              </a:extLst>
            </p:cNvPr>
            <p:cNvSpPr/>
            <p:nvPr/>
          </p:nvSpPr>
          <p:spPr>
            <a:xfrm>
              <a:off x="8285924" y="3232755"/>
              <a:ext cx="1733228" cy="1410997"/>
            </a:xfrm>
            <a:custGeom>
              <a:avLst/>
              <a:gdLst>
                <a:gd name="connsiteX0" fmla="*/ 866614 w 1733228"/>
                <a:gd name="connsiteY0" fmla="*/ 0 h 1410997"/>
                <a:gd name="connsiteX1" fmla="*/ 1733228 w 1733228"/>
                <a:gd name="connsiteY1" fmla="*/ 866614 h 1410997"/>
                <a:gd name="connsiteX2" fmla="*/ 1715621 w 1733228"/>
                <a:gd name="connsiteY2" fmla="*/ 1041267 h 1410997"/>
                <a:gd name="connsiteX3" fmla="*/ 1704199 w 1733228"/>
                <a:gd name="connsiteY3" fmla="*/ 1085692 h 1410997"/>
                <a:gd name="connsiteX4" fmla="*/ 1638900 w 1733228"/>
                <a:gd name="connsiteY4" fmla="*/ 1075725 h 1410997"/>
                <a:gd name="connsiteX5" fmla="*/ 1550294 w 1733228"/>
                <a:gd name="connsiteY5" fmla="*/ 1071251 h 1410997"/>
                <a:gd name="connsiteX6" fmla="*/ 937505 w 1733228"/>
                <a:gd name="connsiteY6" fmla="*/ 1325076 h 1410997"/>
                <a:gd name="connsiteX7" fmla="*/ 866614 w 1733228"/>
                <a:gd name="connsiteY7" fmla="*/ 1410997 h 1410997"/>
                <a:gd name="connsiteX8" fmla="*/ 795723 w 1733228"/>
                <a:gd name="connsiteY8" fmla="*/ 1325076 h 1410997"/>
                <a:gd name="connsiteX9" fmla="*/ 182934 w 1733228"/>
                <a:gd name="connsiteY9" fmla="*/ 1071251 h 1410997"/>
                <a:gd name="connsiteX10" fmla="*/ 94328 w 1733228"/>
                <a:gd name="connsiteY10" fmla="*/ 1075725 h 1410997"/>
                <a:gd name="connsiteX11" fmla="*/ 29029 w 1733228"/>
                <a:gd name="connsiteY11" fmla="*/ 1085692 h 1410997"/>
                <a:gd name="connsiteX12" fmla="*/ 17607 w 1733228"/>
                <a:gd name="connsiteY12" fmla="*/ 1041267 h 1410997"/>
                <a:gd name="connsiteX13" fmla="*/ 0 w 1733228"/>
                <a:gd name="connsiteY13" fmla="*/ 866614 h 1410997"/>
                <a:gd name="connsiteX14" fmla="*/ 866614 w 1733228"/>
                <a:gd name="connsiteY14" fmla="*/ 0 h 1410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3228" h="1410997">
                  <a:moveTo>
                    <a:pt x="866614" y="0"/>
                  </a:moveTo>
                  <a:cubicBezTo>
                    <a:pt x="1345232" y="0"/>
                    <a:pt x="1733228" y="387996"/>
                    <a:pt x="1733228" y="866614"/>
                  </a:cubicBezTo>
                  <a:cubicBezTo>
                    <a:pt x="1733228" y="926441"/>
                    <a:pt x="1727166" y="984852"/>
                    <a:pt x="1715621" y="1041267"/>
                  </a:cubicBezTo>
                  <a:lnTo>
                    <a:pt x="1704199" y="1085692"/>
                  </a:lnTo>
                  <a:lnTo>
                    <a:pt x="1638900" y="1075725"/>
                  </a:lnTo>
                  <a:cubicBezTo>
                    <a:pt x="1609767" y="1072767"/>
                    <a:pt x="1580208" y="1071251"/>
                    <a:pt x="1550294" y="1071251"/>
                  </a:cubicBezTo>
                  <a:cubicBezTo>
                    <a:pt x="1310985" y="1071251"/>
                    <a:pt x="1094332" y="1168250"/>
                    <a:pt x="937505" y="1325076"/>
                  </a:cubicBezTo>
                  <a:lnTo>
                    <a:pt x="866614" y="1410997"/>
                  </a:lnTo>
                  <a:lnTo>
                    <a:pt x="795723" y="1325076"/>
                  </a:lnTo>
                  <a:cubicBezTo>
                    <a:pt x="638896" y="1168250"/>
                    <a:pt x="422243" y="1071251"/>
                    <a:pt x="182934" y="1071251"/>
                  </a:cubicBezTo>
                  <a:cubicBezTo>
                    <a:pt x="153020" y="1071251"/>
                    <a:pt x="123461" y="1072767"/>
                    <a:pt x="94328" y="1075725"/>
                  </a:cubicBezTo>
                  <a:lnTo>
                    <a:pt x="29029" y="1085692"/>
                  </a:lnTo>
                  <a:lnTo>
                    <a:pt x="17607" y="1041267"/>
                  </a:lnTo>
                  <a:cubicBezTo>
                    <a:pt x="6062" y="984852"/>
                    <a:pt x="0" y="926441"/>
                    <a:pt x="0" y="866614"/>
                  </a:cubicBezTo>
                  <a:cubicBezTo>
                    <a:pt x="0" y="387996"/>
                    <a:pt x="387996" y="0"/>
                    <a:pt x="866614" y="0"/>
                  </a:cubicBezTo>
                  <a:close/>
                </a:path>
              </a:pathLst>
            </a:custGeom>
            <a:solidFill>
              <a:srgbClr val="1A78A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6318A8AE-67F0-C4E8-AFB6-D4293338AB99}"/>
                </a:ext>
              </a:extLst>
            </p:cNvPr>
            <p:cNvSpPr/>
            <p:nvPr/>
          </p:nvSpPr>
          <p:spPr>
            <a:xfrm>
              <a:off x="7602245" y="4318447"/>
              <a:ext cx="1550294" cy="1718787"/>
            </a:xfrm>
            <a:custGeom>
              <a:avLst/>
              <a:gdLst>
                <a:gd name="connsiteX0" fmla="*/ 712709 w 1550294"/>
                <a:gd name="connsiteY0" fmla="*/ 0 h 1718787"/>
                <a:gd name="connsiteX1" fmla="*/ 722641 w 1550294"/>
                <a:gd name="connsiteY1" fmla="*/ 38627 h 1718787"/>
                <a:gd name="connsiteX2" fmla="*/ 1375641 w 1550294"/>
                <a:gd name="connsiteY2" fmla="*/ 629929 h 1718787"/>
                <a:gd name="connsiteX3" fmla="*/ 1396389 w 1550294"/>
                <a:gd name="connsiteY3" fmla="*/ 633096 h 1718787"/>
                <a:gd name="connsiteX4" fmla="*/ 1384967 w 1550294"/>
                <a:gd name="connsiteY4" fmla="*/ 677520 h 1718787"/>
                <a:gd name="connsiteX5" fmla="*/ 1367360 w 1550294"/>
                <a:gd name="connsiteY5" fmla="*/ 852173 h 1718787"/>
                <a:gd name="connsiteX6" fmla="*/ 1515364 w 1550294"/>
                <a:gd name="connsiteY6" fmla="*/ 1336705 h 1718787"/>
                <a:gd name="connsiteX7" fmla="*/ 1550294 w 1550294"/>
                <a:gd name="connsiteY7" fmla="*/ 1379041 h 1718787"/>
                <a:gd name="connsiteX8" fmla="*/ 1479403 w 1550294"/>
                <a:gd name="connsiteY8" fmla="*/ 1464962 h 1718787"/>
                <a:gd name="connsiteX9" fmla="*/ 866614 w 1550294"/>
                <a:gd name="connsiteY9" fmla="*/ 1718787 h 1718787"/>
                <a:gd name="connsiteX10" fmla="*/ 0 w 1550294"/>
                <a:gd name="connsiteY10" fmla="*/ 852173 h 1718787"/>
                <a:gd name="connsiteX11" fmla="*/ 691961 w 1550294"/>
                <a:gd name="connsiteY11" fmla="*/ 3166 h 1718787"/>
                <a:gd name="connsiteX12" fmla="*/ 712709 w 1550294"/>
                <a:gd name="connsiteY12" fmla="*/ 0 h 171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0294" h="1718787">
                  <a:moveTo>
                    <a:pt x="712709" y="0"/>
                  </a:moveTo>
                  <a:lnTo>
                    <a:pt x="722641" y="38627"/>
                  </a:lnTo>
                  <a:cubicBezTo>
                    <a:pt x="815484" y="337126"/>
                    <a:pt x="1065361" y="566437"/>
                    <a:pt x="1375641" y="629929"/>
                  </a:cubicBezTo>
                  <a:lnTo>
                    <a:pt x="1396389" y="633096"/>
                  </a:lnTo>
                  <a:lnTo>
                    <a:pt x="1384967" y="677520"/>
                  </a:lnTo>
                  <a:cubicBezTo>
                    <a:pt x="1373422" y="733935"/>
                    <a:pt x="1367360" y="792346"/>
                    <a:pt x="1367360" y="852173"/>
                  </a:cubicBezTo>
                  <a:cubicBezTo>
                    <a:pt x="1367360" y="1031655"/>
                    <a:pt x="1421922" y="1198393"/>
                    <a:pt x="1515364" y="1336705"/>
                  </a:cubicBezTo>
                  <a:lnTo>
                    <a:pt x="1550294" y="1379041"/>
                  </a:lnTo>
                  <a:lnTo>
                    <a:pt x="1479403" y="1464962"/>
                  </a:lnTo>
                  <a:cubicBezTo>
                    <a:pt x="1322576" y="1621788"/>
                    <a:pt x="1105923" y="1718787"/>
                    <a:pt x="866614" y="1718787"/>
                  </a:cubicBezTo>
                  <a:cubicBezTo>
                    <a:pt x="387996" y="1718787"/>
                    <a:pt x="0" y="1330791"/>
                    <a:pt x="0" y="852173"/>
                  </a:cubicBezTo>
                  <a:cubicBezTo>
                    <a:pt x="0" y="433382"/>
                    <a:pt x="297059" y="83974"/>
                    <a:pt x="691961" y="3166"/>
                  </a:cubicBezTo>
                  <a:lnTo>
                    <a:pt x="712709" y="0"/>
                  </a:lnTo>
                  <a:close/>
                </a:path>
              </a:pathLst>
            </a:custGeom>
            <a:solidFill>
              <a:srgbClr val="1A78A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7B5FFC47-4225-43F1-B763-678451CA4831}"/>
                </a:ext>
              </a:extLst>
            </p:cNvPr>
            <p:cNvSpPr/>
            <p:nvPr/>
          </p:nvSpPr>
          <p:spPr>
            <a:xfrm>
              <a:off x="9152539" y="4318447"/>
              <a:ext cx="1550294" cy="1718787"/>
            </a:xfrm>
            <a:custGeom>
              <a:avLst/>
              <a:gdLst>
                <a:gd name="connsiteX0" fmla="*/ 837585 w 1550294"/>
                <a:gd name="connsiteY0" fmla="*/ 0 h 1718787"/>
                <a:gd name="connsiteX1" fmla="*/ 858333 w 1550294"/>
                <a:gd name="connsiteY1" fmla="*/ 3166 h 1718787"/>
                <a:gd name="connsiteX2" fmla="*/ 1550294 w 1550294"/>
                <a:gd name="connsiteY2" fmla="*/ 852173 h 1718787"/>
                <a:gd name="connsiteX3" fmla="*/ 683680 w 1550294"/>
                <a:gd name="connsiteY3" fmla="*/ 1718787 h 1718787"/>
                <a:gd name="connsiteX4" fmla="*/ 70891 w 1550294"/>
                <a:gd name="connsiteY4" fmla="*/ 1464962 h 1718787"/>
                <a:gd name="connsiteX5" fmla="*/ 0 w 1550294"/>
                <a:gd name="connsiteY5" fmla="*/ 1379041 h 1718787"/>
                <a:gd name="connsiteX6" fmla="*/ 34930 w 1550294"/>
                <a:gd name="connsiteY6" fmla="*/ 1336705 h 1718787"/>
                <a:gd name="connsiteX7" fmla="*/ 182934 w 1550294"/>
                <a:gd name="connsiteY7" fmla="*/ 852173 h 1718787"/>
                <a:gd name="connsiteX8" fmla="*/ 165327 w 1550294"/>
                <a:gd name="connsiteY8" fmla="*/ 677520 h 1718787"/>
                <a:gd name="connsiteX9" fmla="*/ 153905 w 1550294"/>
                <a:gd name="connsiteY9" fmla="*/ 633096 h 1718787"/>
                <a:gd name="connsiteX10" fmla="*/ 174653 w 1550294"/>
                <a:gd name="connsiteY10" fmla="*/ 629929 h 1718787"/>
                <a:gd name="connsiteX11" fmla="*/ 827653 w 1550294"/>
                <a:gd name="connsiteY11" fmla="*/ 38627 h 1718787"/>
                <a:gd name="connsiteX12" fmla="*/ 837585 w 1550294"/>
                <a:gd name="connsiteY12" fmla="*/ 0 h 1718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0294" h="1718787">
                  <a:moveTo>
                    <a:pt x="837585" y="0"/>
                  </a:moveTo>
                  <a:lnTo>
                    <a:pt x="858333" y="3166"/>
                  </a:lnTo>
                  <a:cubicBezTo>
                    <a:pt x="1253235" y="83974"/>
                    <a:pt x="1550294" y="433382"/>
                    <a:pt x="1550294" y="852173"/>
                  </a:cubicBezTo>
                  <a:cubicBezTo>
                    <a:pt x="1550294" y="1330791"/>
                    <a:pt x="1162298" y="1718787"/>
                    <a:pt x="683680" y="1718787"/>
                  </a:cubicBezTo>
                  <a:cubicBezTo>
                    <a:pt x="444371" y="1718787"/>
                    <a:pt x="227718" y="1621788"/>
                    <a:pt x="70891" y="1464962"/>
                  </a:cubicBezTo>
                  <a:lnTo>
                    <a:pt x="0" y="1379041"/>
                  </a:lnTo>
                  <a:lnTo>
                    <a:pt x="34930" y="1336705"/>
                  </a:lnTo>
                  <a:cubicBezTo>
                    <a:pt x="128372" y="1198393"/>
                    <a:pt x="182934" y="1031655"/>
                    <a:pt x="182934" y="852173"/>
                  </a:cubicBezTo>
                  <a:cubicBezTo>
                    <a:pt x="182934" y="792346"/>
                    <a:pt x="176872" y="733935"/>
                    <a:pt x="165327" y="677520"/>
                  </a:cubicBezTo>
                  <a:lnTo>
                    <a:pt x="153905" y="633096"/>
                  </a:lnTo>
                  <a:lnTo>
                    <a:pt x="174653" y="629929"/>
                  </a:lnTo>
                  <a:cubicBezTo>
                    <a:pt x="484933" y="566437"/>
                    <a:pt x="734810" y="337126"/>
                    <a:pt x="827653" y="38627"/>
                  </a:cubicBezTo>
                  <a:lnTo>
                    <a:pt x="837585" y="0"/>
                  </a:lnTo>
                  <a:close/>
                </a:path>
              </a:pathLst>
            </a:custGeom>
            <a:solidFill>
              <a:srgbClr val="1A78A2"/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F64AB93F-640D-6FC3-7134-A4C46DF9E4BE}"/>
                </a:ext>
              </a:extLst>
            </p:cNvPr>
            <p:cNvSpPr/>
            <p:nvPr/>
          </p:nvSpPr>
          <p:spPr>
            <a:xfrm>
              <a:off x="8998634" y="4643752"/>
              <a:ext cx="307810" cy="322231"/>
            </a:xfrm>
            <a:custGeom>
              <a:avLst/>
              <a:gdLst>
                <a:gd name="connsiteX0" fmla="*/ 153905 w 307810"/>
                <a:gd name="connsiteY0" fmla="*/ 0 h 322231"/>
                <a:gd name="connsiteX1" fmla="*/ 188835 w 307810"/>
                <a:gd name="connsiteY1" fmla="*/ 42336 h 322231"/>
                <a:gd name="connsiteX2" fmla="*/ 297878 w 307810"/>
                <a:gd name="connsiteY2" fmla="*/ 269163 h 322231"/>
                <a:gd name="connsiteX3" fmla="*/ 307810 w 307810"/>
                <a:gd name="connsiteY3" fmla="*/ 307791 h 322231"/>
                <a:gd name="connsiteX4" fmla="*/ 242511 w 307810"/>
                <a:gd name="connsiteY4" fmla="*/ 317757 h 322231"/>
                <a:gd name="connsiteX5" fmla="*/ 153905 w 307810"/>
                <a:gd name="connsiteY5" fmla="*/ 322231 h 322231"/>
                <a:gd name="connsiteX6" fmla="*/ 65299 w 307810"/>
                <a:gd name="connsiteY6" fmla="*/ 317757 h 322231"/>
                <a:gd name="connsiteX7" fmla="*/ 0 w 307810"/>
                <a:gd name="connsiteY7" fmla="*/ 307791 h 322231"/>
                <a:gd name="connsiteX8" fmla="*/ 9932 w 307810"/>
                <a:gd name="connsiteY8" fmla="*/ 269163 h 322231"/>
                <a:gd name="connsiteX9" fmla="*/ 118975 w 307810"/>
                <a:gd name="connsiteY9" fmla="*/ 42336 h 322231"/>
                <a:gd name="connsiteX10" fmla="*/ 153905 w 307810"/>
                <a:gd name="connsiteY10" fmla="*/ 0 h 322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7810" h="322231">
                  <a:moveTo>
                    <a:pt x="153905" y="0"/>
                  </a:moveTo>
                  <a:lnTo>
                    <a:pt x="188835" y="42336"/>
                  </a:lnTo>
                  <a:cubicBezTo>
                    <a:pt x="235556" y="111492"/>
                    <a:pt x="272557" y="187755"/>
                    <a:pt x="297878" y="269163"/>
                  </a:cubicBezTo>
                  <a:lnTo>
                    <a:pt x="307810" y="307791"/>
                  </a:lnTo>
                  <a:lnTo>
                    <a:pt x="242511" y="317757"/>
                  </a:lnTo>
                  <a:cubicBezTo>
                    <a:pt x="213378" y="320716"/>
                    <a:pt x="183819" y="322231"/>
                    <a:pt x="153905" y="322231"/>
                  </a:cubicBezTo>
                  <a:cubicBezTo>
                    <a:pt x="123991" y="322231"/>
                    <a:pt x="94432" y="320716"/>
                    <a:pt x="65299" y="317757"/>
                  </a:cubicBezTo>
                  <a:lnTo>
                    <a:pt x="0" y="307791"/>
                  </a:lnTo>
                  <a:lnTo>
                    <a:pt x="9932" y="269163"/>
                  </a:lnTo>
                  <a:cubicBezTo>
                    <a:pt x="35253" y="187755"/>
                    <a:pt x="72254" y="111492"/>
                    <a:pt x="118975" y="42336"/>
                  </a:cubicBezTo>
                  <a:lnTo>
                    <a:pt x="153905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bg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  <a:latin typeface="Calibri" panose="020F0502020204030204" pitchFamily="34" charset="0"/>
                <a:ea typeface="맑은 고딕"/>
              </a:endParaRPr>
            </a:p>
          </p:txBody>
        </p:sp>
      </p:grpSp>
      <p:cxnSp>
        <p:nvCxnSpPr>
          <p:cNvPr id="65" name="연결선: 구부러짐 64">
            <a:extLst>
              <a:ext uri="{FF2B5EF4-FFF2-40B4-BE49-F238E27FC236}">
                <a16:creationId xmlns:a16="http://schemas.microsoft.com/office/drawing/2014/main" id="{506D4E22-948F-B370-71CC-34474881429E}"/>
              </a:ext>
            </a:extLst>
          </p:cNvPr>
          <p:cNvCxnSpPr>
            <a:cxnSpLocks/>
            <a:stCxn id="122" idx="0"/>
            <a:endCxn id="72" idx="1"/>
          </p:cNvCxnSpPr>
          <p:nvPr/>
        </p:nvCxnSpPr>
        <p:spPr>
          <a:xfrm rot="5400000" flipH="1" flipV="1">
            <a:off x="9300144" y="3157881"/>
            <a:ext cx="609641" cy="904853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연결선: 구부러짐 65">
            <a:extLst>
              <a:ext uri="{FF2B5EF4-FFF2-40B4-BE49-F238E27FC236}">
                <a16:creationId xmlns:a16="http://schemas.microsoft.com/office/drawing/2014/main" id="{167E11E5-089A-D5FC-EA98-A34613F9A3C6}"/>
              </a:ext>
            </a:extLst>
          </p:cNvPr>
          <p:cNvCxnSpPr>
            <a:cxnSpLocks/>
            <a:endCxn id="73" idx="2"/>
          </p:cNvCxnSpPr>
          <p:nvPr/>
        </p:nvCxnSpPr>
        <p:spPr>
          <a:xfrm rot="10800000">
            <a:off x="7286068" y="4324532"/>
            <a:ext cx="636889" cy="984079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구부러짐 68">
            <a:extLst>
              <a:ext uri="{FF2B5EF4-FFF2-40B4-BE49-F238E27FC236}">
                <a16:creationId xmlns:a16="http://schemas.microsoft.com/office/drawing/2014/main" id="{1EE4C1A6-9F1A-353F-A0E4-CD2C0DFF16AA}"/>
              </a:ext>
            </a:extLst>
          </p:cNvPr>
          <p:cNvCxnSpPr>
            <a:cxnSpLocks/>
            <a:endCxn id="74" idx="2"/>
          </p:cNvCxnSpPr>
          <p:nvPr/>
        </p:nvCxnSpPr>
        <p:spPr>
          <a:xfrm flipV="1">
            <a:off x="10496702" y="4325764"/>
            <a:ext cx="429270" cy="982846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7C6DBE9C-F016-B03E-BA9A-EB39CC28EDA7}"/>
              </a:ext>
            </a:extLst>
          </p:cNvPr>
          <p:cNvSpPr txBox="1"/>
          <p:nvPr/>
        </p:nvSpPr>
        <p:spPr>
          <a:xfrm>
            <a:off x="10057391" y="3194141"/>
            <a:ext cx="1290880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데이터의 규모 측면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873135A-490D-16B4-E7CB-17ECC941BE49}"/>
              </a:ext>
            </a:extLst>
          </p:cNvPr>
          <p:cNvSpPr txBox="1"/>
          <p:nvPr/>
        </p:nvSpPr>
        <p:spPr>
          <a:xfrm>
            <a:off x="6386067" y="4101841"/>
            <a:ext cx="1800000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데이터의 유형과 소스 측면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8131715-E567-9062-7027-B74299932CE0}"/>
              </a:ext>
            </a:extLst>
          </p:cNvPr>
          <p:cNvSpPr txBox="1"/>
          <p:nvPr/>
        </p:nvSpPr>
        <p:spPr>
          <a:xfrm>
            <a:off x="10025972" y="4103074"/>
            <a:ext cx="1800000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데이터의 수집과 처리 측면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196B2EA1-2D41-C500-E5D2-215EC829DBC0}"/>
              </a:ext>
            </a:extLst>
          </p:cNvPr>
          <p:cNvSpPr txBox="1"/>
          <p:nvPr/>
        </p:nvSpPr>
        <p:spPr>
          <a:xfrm>
            <a:off x="6478229" y="3192295"/>
            <a:ext cx="94923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sz="1600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3V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76CA2EA6-C89A-CF95-B26B-E5D79DAF6C01}"/>
              </a:ext>
            </a:extLst>
          </p:cNvPr>
          <p:cNvSpPr txBox="1"/>
          <p:nvPr/>
        </p:nvSpPr>
        <p:spPr>
          <a:xfrm>
            <a:off x="8623407" y="3915127"/>
            <a:ext cx="105826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V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olume: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양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ECDD6E75-4680-A638-D776-4A1FE93385D4}"/>
              </a:ext>
            </a:extLst>
          </p:cNvPr>
          <p:cNvSpPr txBox="1"/>
          <p:nvPr/>
        </p:nvSpPr>
        <p:spPr>
          <a:xfrm>
            <a:off x="7947671" y="5168035"/>
            <a:ext cx="83758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V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ariety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다양성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04F6FBE7-B059-72C4-B9A3-E9E68B69BA7B}"/>
              </a:ext>
            </a:extLst>
          </p:cNvPr>
          <p:cNvSpPr txBox="1"/>
          <p:nvPr/>
        </p:nvSpPr>
        <p:spPr>
          <a:xfrm>
            <a:off x="9521338" y="5185499"/>
            <a:ext cx="97536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en-US" altLang="ko-KR" sz="1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V</a:t>
            </a:r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elocity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: </a:t>
            </a:r>
            <a:r>
              <a:rPr lang="ko-KR" alt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속도</a:t>
            </a:r>
            <a:endParaRPr lang="en-US" altLang="ko-KR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CF99918-8909-AACA-E77D-F1C65BB4558D}"/>
              </a:ext>
            </a:extLst>
          </p:cNvPr>
          <p:cNvSpPr txBox="1"/>
          <p:nvPr/>
        </p:nvSpPr>
        <p:spPr>
          <a:xfrm>
            <a:off x="6408454" y="2791951"/>
            <a:ext cx="522513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빅데이터의 특성을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Volume, Variety, Velocity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라는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3V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의 개념으로 정의함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580EE4A-5F5A-E236-4711-E0E6D1A17A65}"/>
              </a:ext>
            </a:extLst>
          </p:cNvPr>
          <p:cNvSpPr txBox="1"/>
          <p:nvPr/>
        </p:nvSpPr>
        <p:spPr>
          <a:xfrm>
            <a:off x="6319879" y="2093023"/>
            <a:ext cx="13064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빅데이터의 특성</a:t>
            </a: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1FAB8726-C880-5278-5CAF-D7F43DDFA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0542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232756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 정의의 범주 및 효과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F562DC9-A9BC-CF2B-0C9E-6389B9E05024}"/>
              </a:ext>
            </a:extLst>
          </p:cNvPr>
          <p:cNvSpPr txBox="1"/>
          <p:nvPr/>
        </p:nvSpPr>
        <p:spPr>
          <a:xfrm>
            <a:off x="644433" y="2553168"/>
            <a:ext cx="5227678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데이터의 변화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DE8A4C-8369-A689-959F-6CFE968FD5ED}"/>
              </a:ext>
            </a:extLst>
          </p:cNvPr>
          <p:cNvSpPr txBox="1"/>
          <p:nvPr/>
        </p:nvSpPr>
        <p:spPr>
          <a:xfrm>
            <a:off x="644431" y="2882747"/>
            <a:ext cx="522768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- 3V :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규모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(Volume),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형태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(Variety),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속도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(Velocity)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13D131-FC8D-DDC5-E922-3C6586BF1475}"/>
              </a:ext>
            </a:extLst>
          </p:cNvPr>
          <p:cNvSpPr txBox="1"/>
          <p:nvPr/>
        </p:nvSpPr>
        <p:spPr>
          <a:xfrm>
            <a:off x="1258074" y="917428"/>
            <a:ext cx="2396810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빅데이터의 이해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C0F71-2929-D2E7-4CAA-6671AD905020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5AEBB7C5-13CF-F9CC-61DE-93A3C883D468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77F5-FAE2-142E-6E26-96D3B4D6ABDB}"/>
              </a:ext>
            </a:extLst>
          </p:cNvPr>
          <p:cNvSpPr txBox="1"/>
          <p:nvPr/>
        </p:nvSpPr>
        <p:spPr>
          <a:xfrm>
            <a:off x="736224" y="991005"/>
            <a:ext cx="30425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01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6D5F15-68BB-7621-EAE3-A7DA4BAA1F15}"/>
              </a:ext>
            </a:extLst>
          </p:cNvPr>
          <p:cNvSpPr txBox="1"/>
          <p:nvPr/>
        </p:nvSpPr>
        <p:spPr>
          <a:xfrm>
            <a:off x="644433" y="3314479"/>
            <a:ext cx="522768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기술 변화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759B65-8B17-C6F0-7F0C-2563F1AD2215}"/>
              </a:ext>
            </a:extLst>
          </p:cNvPr>
          <p:cNvSpPr txBox="1"/>
          <p:nvPr/>
        </p:nvSpPr>
        <p:spPr>
          <a:xfrm>
            <a:off x="644432" y="3644058"/>
            <a:ext cx="5227685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 처리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저장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분석 기술 및 아키텍처</a:t>
            </a: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클라우드 컴퓨터 활용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B73671-1735-2850-6AA3-47E7B3F7F7B3}"/>
              </a:ext>
            </a:extLst>
          </p:cNvPr>
          <p:cNvSpPr txBox="1"/>
          <p:nvPr/>
        </p:nvSpPr>
        <p:spPr>
          <a:xfrm>
            <a:off x="644432" y="4312655"/>
            <a:ext cx="522768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인재</a:t>
            </a:r>
            <a:r>
              <a:rPr lang="en-US" altLang="ko-KR" dirty="0">
                <a:solidFill>
                  <a:schemeClr val="tx2"/>
                </a:solidFill>
              </a:rPr>
              <a:t>, </a:t>
            </a:r>
            <a:r>
              <a:rPr lang="ko-KR" altLang="en-US" dirty="0">
                <a:solidFill>
                  <a:schemeClr val="tx2"/>
                </a:solidFill>
              </a:rPr>
              <a:t>조직 변화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0B111D-7AC4-BC63-53B6-F02E830D96DA}"/>
              </a:ext>
            </a:extLst>
          </p:cNvPr>
          <p:cNvSpPr txBox="1"/>
          <p:nvPr/>
        </p:nvSpPr>
        <p:spPr>
          <a:xfrm>
            <a:off x="644431" y="4642234"/>
            <a:ext cx="5227685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Data Scientist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와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같은 새로운 인재 필요</a:t>
            </a: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 중심 조직으로의 변화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A11296-AB38-6DF2-DC0F-A8AEE707ACD4}"/>
              </a:ext>
            </a:extLst>
          </p:cNvPr>
          <p:cNvSpPr txBox="1"/>
          <p:nvPr/>
        </p:nvSpPr>
        <p:spPr>
          <a:xfrm>
            <a:off x="6319879" y="2093023"/>
            <a:ext cx="170719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빅데이터의 출현 배경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32408C-1A35-F72A-F2CF-5910669CEAB7}"/>
              </a:ext>
            </a:extLst>
          </p:cNvPr>
          <p:cNvSpPr txBox="1"/>
          <p:nvPr/>
        </p:nvSpPr>
        <p:spPr>
          <a:xfrm>
            <a:off x="6319879" y="2553669"/>
            <a:ext cx="5227679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산업계의 출현배경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983C4E-A408-246D-B7D9-4554880760BB}"/>
              </a:ext>
            </a:extLst>
          </p:cNvPr>
          <p:cNvSpPr txBox="1"/>
          <p:nvPr/>
        </p:nvSpPr>
        <p:spPr>
          <a:xfrm>
            <a:off x="6319879" y="2883248"/>
            <a:ext cx="522768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고객 데이터 축적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보유를 통해 데이터에 숨어있는 가치를 발굴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EAB606-C1B7-7E97-E55D-F34F5002655C}"/>
              </a:ext>
            </a:extLst>
          </p:cNvPr>
          <p:cNvSpPr txBox="1"/>
          <p:nvPr/>
        </p:nvSpPr>
        <p:spPr>
          <a:xfrm>
            <a:off x="6319881" y="3314980"/>
            <a:ext cx="522768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학계의 출현배경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66D803F-8C8E-53A6-8712-170CF8247C22}"/>
              </a:ext>
            </a:extLst>
          </p:cNvPr>
          <p:cNvSpPr txBox="1"/>
          <p:nvPr/>
        </p:nvSpPr>
        <p:spPr>
          <a:xfrm>
            <a:off x="6319880" y="3644559"/>
            <a:ext cx="5227686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거대 데이터를 다루는 학문 분야가 늘어남에 따라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필요한 기술 아키텍처 및 통계 도구가 발전하면서 중요성 부각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DF3ED01-D124-C2F9-3C0E-51542C311F23}"/>
              </a:ext>
            </a:extLst>
          </p:cNvPr>
          <p:cNvSpPr txBox="1"/>
          <p:nvPr/>
        </p:nvSpPr>
        <p:spPr>
          <a:xfrm>
            <a:off x="6319880" y="4313156"/>
            <a:ext cx="522768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기술 발전으로 인한 출현 배경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9270B60-522E-0B72-38A8-5A4D82468DFC}"/>
              </a:ext>
            </a:extLst>
          </p:cNvPr>
          <p:cNvSpPr txBox="1"/>
          <p:nvPr/>
        </p:nvSpPr>
        <p:spPr>
          <a:xfrm>
            <a:off x="6319879" y="4642735"/>
            <a:ext cx="522768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관련기술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(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저장 기술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인터넷 보급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클라우드 컴퓨팅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모바일 혁명의 발달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)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641C5F0-544D-F454-9EA3-52CFE073B882}"/>
              </a:ext>
            </a:extLst>
          </p:cNvPr>
          <p:cNvGrpSpPr/>
          <p:nvPr/>
        </p:nvGrpSpPr>
        <p:grpSpPr>
          <a:xfrm>
            <a:off x="644433" y="5357761"/>
            <a:ext cx="10903134" cy="681563"/>
            <a:chOff x="644432" y="5310727"/>
            <a:chExt cx="10903134" cy="681563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82087ED9-13BD-7E2A-4409-19537A160D3E}"/>
                </a:ext>
              </a:extLst>
            </p:cNvPr>
            <p:cNvSpPr/>
            <p:nvPr/>
          </p:nvSpPr>
          <p:spPr>
            <a:xfrm>
              <a:off x="644432" y="5310727"/>
              <a:ext cx="10903134" cy="681563"/>
            </a:xfrm>
            <a:prstGeom prst="roundRect">
              <a:avLst>
                <a:gd name="adj" fmla="val 10998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41B098A-A749-2F09-98F1-8D680519482C}"/>
                </a:ext>
              </a:extLst>
            </p:cNvPr>
            <p:cNvSpPr txBox="1"/>
            <p:nvPr/>
          </p:nvSpPr>
          <p:spPr>
            <a:xfrm>
              <a:off x="1730868" y="5521632"/>
              <a:ext cx="8730263" cy="25975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 latinLnBrk="0">
                <a:lnSpc>
                  <a:spcPct val="120000"/>
                </a:lnSpc>
                <a:defRPr sz="1200" spc="-5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</a:defRPr>
              </a:lvl1pPr>
            </a:lstStyle>
            <a:p>
              <a:pPr algn="ctr">
                <a:lnSpc>
                  <a:spcPct val="130000"/>
                </a:lnSpc>
              </a:pPr>
              <a:r>
                <a:rPr lang="ko-KR" altLang="en-US" sz="1400" dirty="0">
                  <a:solidFill>
                    <a:schemeClr val="tx2"/>
                  </a:solidFill>
                </a:rPr>
                <a:t>기존 방식으로는 얻을 수 없는 통찰 및 가치 창출 사업방식            시장</a:t>
              </a:r>
              <a:r>
                <a:rPr lang="en-US" altLang="ko-KR" sz="1400" dirty="0">
                  <a:solidFill>
                    <a:schemeClr val="tx2"/>
                  </a:solidFill>
                </a:rPr>
                <a:t>, </a:t>
              </a:r>
              <a:r>
                <a:rPr lang="ko-KR" altLang="en-US" sz="1400" dirty="0">
                  <a:solidFill>
                    <a:schemeClr val="tx2"/>
                  </a:solidFill>
                </a:rPr>
                <a:t>사회</a:t>
              </a:r>
              <a:r>
                <a:rPr lang="en-US" altLang="ko-KR" sz="1400" dirty="0">
                  <a:solidFill>
                    <a:schemeClr val="tx2"/>
                  </a:solidFill>
                </a:rPr>
                <a:t>, </a:t>
              </a:r>
              <a:r>
                <a:rPr lang="ko-KR" altLang="en-US" sz="1400" dirty="0">
                  <a:solidFill>
                    <a:schemeClr val="tx2"/>
                  </a:solidFill>
                </a:rPr>
                <a:t>정부 등에서 변화와 혁신 주도</a:t>
              </a:r>
              <a:endParaRPr lang="en-US" altLang="ko-KR" sz="1400" dirty="0">
                <a:solidFill>
                  <a:schemeClr val="tx2"/>
                </a:solidFill>
              </a:endParaRPr>
            </a:p>
          </p:txBody>
        </p:sp>
        <p:sp>
          <p:nvSpPr>
            <p:cNvPr id="5" name="자유형: 도형 4">
              <a:extLst>
                <a:ext uri="{FF2B5EF4-FFF2-40B4-BE49-F238E27FC236}">
                  <a16:creationId xmlns:a16="http://schemas.microsoft.com/office/drawing/2014/main" id="{7BCCDAE4-E199-CB43-F5B3-AC07C11B838E}"/>
                </a:ext>
              </a:extLst>
            </p:cNvPr>
            <p:cNvSpPr/>
            <p:nvPr/>
          </p:nvSpPr>
          <p:spPr>
            <a:xfrm rot="2700000">
              <a:off x="6607485" y="5600235"/>
              <a:ext cx="153605" cy="154798"/>
            </a:xfrm>
            <a:custGeom>
              <a:avLst/>
              <a:gdLst>
                <a:gd name="connsiteX0" fmla="*/ 136473 w 705050"/>
                <a:gd name="connsiteY0" fmla="*/ 91 h 705050"/>
                <a:gd name="connsiteX1" fmla="*/ 345050 w 705050"/>
                <a:gd name="connsiteY1" fmla="*/ 91 h 705050"/>
                <a:gd name="connsiteX2" fmla="*/ 345050 w 705050"/>
                <a:gd name="connsiteY2" fmla="*/ 0 h 705050"/>
                <a:gd name="connsiteX3" fmla="*/ 705050 w 705050"/>
                <a:gd name="connsiteY3" fmla="*/ 0 h 705050"/>
                <a:gd name="connsiteX4" fmla="*/ 705050 w 705050"/>
                <a:gd name="connsiteY4" fmla="*/ 360000 h 705050"/>
                <a:gd name="connsiteX5" fmla="*/ 704960 w 705050"/>
                <a:gd name="connsiteY5" fmla="*/ 360000 h 705050"/>
                <a:gd name="connsiteX6" fmla="*/ 704960 w 705050"/>
                <a:gd name="connsiteY6" fmla="*/ 575791 h 705050"/>
                <a:gd name="connsiteX7" fmla="*/ 482270 w 705050"/>
                <a:gd name="connsiteY7" fmla="*/ 575791 h 705050"/>
                <a:gd name="connsiteX8" fmla="*/ 482270 w 705050"/>
                <a:gd name="connsiteY8" fmla="*/ 380246 h 705050"/>
                <a:gd name="connsiteX9" fmla="*/ 157465 w 705050"/>
                <a:gd name="connsiteY9" fmla="*/ 705050 h 705050"/>
                <a:gd name="connsiteX10" fmla="*/ 0 w 705050"/>
                <a:gd name="connsiteY10" fmla="*/ 547585 h 705050"/>
                <a:gd name="connsiteX11" fmla="*/ 324804 w 705050"/>
                <a:gd name="connsiteY11" fmla="*/ 222781 h 705050"/>
                <a:gd name="connsiteX12" fmla="*/ 136473 w 705050"/>
                <a:gd name="connsiteY12" fmla="*/ 222781 h 705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5050" h="705050">
                  <a:moveTo>
                    <a:pt x="136473" y="91"/>
                  </a:moveTo>
                  <a:lnTo>
                    <a:pt x="345050" y="91"/>
                  </a:lnTo>
                  <a:lnTo>
                    <a:pt x="345050" y="0"/>
                  </a:lnTo>
                  <a:lnTo>
                    <a:pt x="705050" y="0"/>
                  </a:lnTo>
                  <a:lnTo>
                    <a:pt x="705050" y="360000"/>
                  </a:lnTo>
                  <a:lnTo>
                    <a:pt x="704960" y="360000"/>
                  </a:lnTo>
                  <a:lnTo>
                    <a:pt x="704960" y="575791"/>
                  </a:lnTo>
                  <a:lnTo>
                    <a:pt x="482270" y="575791"/>
                  </a:lnTo>
                  <a:lnTo>
                    <a:pt x="482270" y="380246"/>
                  </a:lnTo>
                  <a:lnTo>
                    <a:pt x="157465" y="705050"/>
                  </a:lnTo>
                  <a:lnTo>
                    <a:pt x="0" y="547585"/>
                  </a:lnTo>
                  <a:lnTo>
                    <a:pt x="324804" y="222781"/>
                  </a:lnTo>
                  <a:lnTo>
                    <a:pt x="136473" y="22278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3FB7ED4D-78F3-970B-8CE2-3B8F22589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204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07F59135-B725-EB17-1D51-B93750A99807}"/>
              </a:ext>
            </a:extLst>
          </p:cNvPr>
          <p:cNvSpPr/>
          <p:nvPr/>
        </p:nvSpPr>
        <p:spPr>
          <a:xfrm>
            <a:off x="647376" y="3419914"/>
            <a:ext cx="905788" cy="108604"/>
          </a:xfrm>
          <a:prstGeom prst="rect">
            <a:avLst/>
          </a:prstGeom>
          <a:solidFill>
            <a:srgbClr val="FFC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170719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빅데이터에 거는 기대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F562DC9-A9BC-CF2B-0C9E-6389B9E05024}"/>
              </a:ext>
            </a:extLst>
          </p:cNvPr>
          <p:cNvSpPr txBox="1"/>
          <p:nvPr/>
        </p:nvSpPr>
        <p:spPr>
          <a:xfrm>
            <a:off x="644433" y="2553168"/>
            <a:ext cx="5227678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산업혁명의 석탄과 철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1DE8A4C-8369-A689-959F-6CFE968FD5ED}"/>
              </a:ext>
            </a:extLst>
          </p:cNvPr>
          <p:cNvSpPr txBox="1"/>
          <p:nvPr/>
        </p:nvSpPr>
        <p:spPr>
          <a:xfrm>
            <a:off x="644431" y="2882747"/>
            <a:ext cx="7933512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제조업 뿐만 아니라 서비스 분야의 생산성을 획기적으로 끌어올려 사회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경제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문화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생활 전반의 혁명적 변화를 가져올 것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13D131-FC8D-DDC5-E922-3C6586BF1475}"/>
              </a:ext>
            </a:extLst>
          </p:cNvPr>
          <p:cNvSpPr txBox="1"/>
          <p:nvPr/>
        </p:nvSpPr>
        <p:spPr>
          <a:xfrm>
            <a:off x="1258074" y="917428"/>
            <a:ext cx="2396810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빅데이터의 이해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C0F71-2929-D2E7-4CAA-6671AD905020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5AEBB7C5-13CF-F9CC-61DE-93A3C883D468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77F5-FAE2-142E-6E26-96D3B4D6ABDB}"/>
              </a:ext>
            </a:extLst>
          </p:cNvPr>
          <p:cNvSpPr txBox="1"/>
          <p:nvPr/>
        </p:nvSpPr>
        <p:spPr>
          <a:xfrm>
            <a:off x="736224" y="991005"/>
            <a:ext cx="30425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01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6D5F15-68BB-7621-EAE3-A7DA4BAA1F15}"/>
              </a:ext>
            </a:extLst>
          </p:cNvPr>
          <p:cNvSpPr txBox="1"/>
          <p:nvPr/>
        </p:nvSpPr>
        <p:spPr>
          <a:xfrm>
            <a:off x="644433" y="3314479"/>
            <a:ext cx="522768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</a:rPr>
              <a:t>21</a:t>
            </a:r>
            <a:r>
              <a:rPr lang="ko-KR" altLang="en-US" dirty="0">
                <a:solidFill>
                  <a:schemeClr val="tx2"/>
                </a:solidFill>
              </a:rPr>
              <a:t>세기의 원유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759B65-8B17-C6F0-7F0C-2563F1AD2215}"/>
              </a:ext>
            </a:extLst>
          </p:cNvPr>
          <p:cNvSpPr txBox="1"/>
          <p:nvPr/>
        </p:nvSpPr>
        <p:spPr>
          <a:xfrm>
            <a:off x="644432" y="3644058"/>
            <a:ext cx="10972802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빅데이터도 원유처럼 각종 비즈니스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공공기관 대국민 서비스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그리고 경제 성장에 필요한 정보를 제공하여 산업 전반의 생산성을 향상시키고 새로운 범주의 산업을 만들어낼 것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FDE1B2-B3AA-A1E4-B18C-8C060C8A8F3E}"/>
              </a:ext>
            </a:extLst>
          </p:cNvPr>
          <p:cNvSpPr txBox="1"/>
          <p:nvPr/>
        </p:nvSpPr>
        <p:spPr>
          <a:xfrm>
            <a:off x="644433" y="4075790"/>
            <a:ext cx="522768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렌즈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45B6EB-5F47-F384-1830-F73A293C53A9}"/>
              </a:ext>
            </a:extLst>
          </p:cNvPr>
          <p:cNvSpPr txBox="1"/>
          <p:nvPr/>
        </p:nvSpPr>
        <p:spPr>
          <a:xfrm>
            <a:off x="644432" y="4405369"/>
            <a:ext cx="10972802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렌즈를 통해 현미경이 생물학 발전에 끼쳤던 영향만큼 빅데이터도 렌즈처럼 산업 발전에 큰 영향을 줄 것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A79D0F-6777-F70F-0643-6F4EA43CD192}"/>
              </a:ext>
            </a:extLst>
          </p:cNvPr>
          <p:cNvSpPr txBox="1"/>
          <p:nvPr/>
        </p:nvSpPr>
        <p:spPr>
          <a:xfrm>
            <a:off x="644433" y="4837101"/>
            <a:ext cx="5227685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플랫폼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C00737-7136-CE5C-FEBF-EC30B544902E}"/>
              </a:ext>
            </a:extLst>
          </p:cNvPr>
          <p:cNvSpPr txBox="1"/>
          <p:nvPr/>
        </p:nvSpPr>
        <p:spPr>
          <a:xfrm>
            <a:off x="644432" y="5166680"/>
            <a:ext cx="10972802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플랫폼은 공동 활용의 목적으로 구축된 유무형의 구조물을 의미하며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빅데이터는 플랫폼으로서 다양한 </a:t>
            </a:r>
            <a:r>
              <a:rPr lang="ko-KR" altLang="en-US" dirty="0" err="1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서드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파티 비즈니스에 활용될 것으로 기대된다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   ex.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페이스북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카카오톡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pic>
        <p:nvPicPr>
          <p:cNvPr id="29" name="그림 28" descr="사람, 의류, 문구용품, 사무용품이(가) 표시된 사진&#10;&#10;자동 생성된 설명">
            <a:extLst>
              <a:ext uri="{FF2B5EF4-FFF2-40B4-BE49-F238E27FC236}">
                <a16:creationId xmlns:a16="http://schemas.microsoft.com/office/drawing/2014/main" id="{4FDD7987-B796-C8D9-E5A4-A16C8919C9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313"/>
          <a:stretch/>
        </p:blipFill>
        <p:spPr>
          <a:xfrm>
            <a:off x="6319878" y="2553167"/>
            <a:ext cx="5227685" cy="30762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E5E6688F-9443-BC72-7AFD-2428AEC21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3535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225061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빅데이터가 만들어내는 변화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13D131-FC8D-DDC5-E922-3C6586BF1475}"/>
              </a:ext>
            </a:extLst>
          </p:cNvPr>
          <p:cNvSpPr txBox="1"/>
          <p:nvPr/>
        </p:nvSpPr>
        <p:spPr>
          <a:xfrm>
            <a:off x="1258074" y="917428"/>
            <a:ext cx="2396810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빅데이터의 이해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C0F71-2929-D2E7-4CAA-6671AD905020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5AEBB7C5-13CF-F9CC-61DE-93A3C883D468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77F5-FAE2-142E-6E26-96D3B4D6ABDB}"/>
              </a:ext>
            </a:extLst>
          </p:cNvPr>
          <p:cNvSpPr txBox="1"/>
          <p:nvPr/>
        </p:nvSpPr>
        <p:spPr>
          <a:xfrm>
            <a:off x="736224" y="991005"/>
            <a:ext cx="30425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01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34" name="자유형: 도형 33">
            <a:extLst>
              <a:ext uri="{FF2B5EF4-FFF2-40B4-BE49-F238E27FC236}">
                <a16:creationId xmlns:a16="http://schemas.microsoft.com/office/drawing/2014/main" id="{1A9BC193-38A0-E6B3-5627-314D9D1C54D7}"/>
              </a:ext>
            </a:extLst>
          </p:cNvPr>
          <p:cNvSpPr/>
          <p:nvPr/>
        </p:nvSpPr>
        <p:spPr>
          <a:xfrm>
            <a:off x="644433" y="2509458"/>
            <a:ext cx="1258849" cy="680400"/>
          </a:xfrm>
          <a:custGeom>
            <a:avLst/>
            <a:gdLst>
              <a:gd name="connsiteX0" fmla="*/ 0 w 1640725"/>
              <a:gd name="connsiteY0" fmla="*/ 0 h 680400"/>
              <a:gd name="connsiteX1" fmla="*/ 1640725 w 1640725"/>
              <a:gd name="connsiteY1" fmla="*/ 0 h 680400"/>
              <a:gd name="connsiteX2" fmla="*/ 1640725 w 1640725"/>
              <a:gd name="connsiteY2" fmla="*/ 680400 h 680400"/>
              <a:gd name="connsiteX3" fmla="*/ 0 w 1640725"/>
              <a:gd name="connsiteY3" fmla="*/ 680400 h 680400"/>
              <a:gd name="connsiteX4" fmla="*/ 0 w 1640725"/>
              <a:gd name="connsiteY4" fmla="*/ 0 h 68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725" h="680400">
                <a:moveTo>
                  <a:pt x="0" y="0"/>
                </a:moveTo>
                <a:lnTo>
                  <a:pt x="1640725" y="0"/>
                </a:lnTo>
                <a:lnTo>
                  <a:pt x="1640725" y="680400"/>
                </a:lnTo>
                <a:lnTo>
                  <a:pt x="0" y="680400"/>
                </a:lnTo>
                <a:lnTo>
                  <a:pt x="0" y="0"/>
                </a:lnTo>
                <a:close/>
              </a:path>
            </a:pathLst>
          </a:custGeom>
          <a:solidFill>
            <a:srgbClr val="DAE9B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9F5F96B-99EB-B597-F068-7C0AC82C2EDE}"/>
              </a:ext>
            </a:extLst>
          </p:cNvPr>
          <p:cNvSpPr txBox="1"/>
          <p:nvPr/>
        </p:nvSpPr>
        <p:spPr>
          <a:xfrm>
            <a:off x="736223" y="2757325"/>
            <a:ext cx="864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ko-KR" altLang="en-US" sz="1200" dirty="0">
                <a:solidFill>
                  <a:srgbClr val="3E5E69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사전처리</a:t>
            </a:r>
            <a:endParaRPr lang="en-US" altLang="ko-KR" sz="1200" dirty="0">
              <a:solidFill>
                <a:srgbClr val="3E5E69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2" name="자유형: 도형 71">
            <a:extLst>
              <a:ext uri="{FF2B5EF4-FFF2-40B4-BE49-F238E27FC236}">
                <a16:creationId xmlns:a16="http://schemas.microsoft.com/office/drawing/2014/main" id="{237A33A4-8E9D-68A7-5510-7774FF879E2E}"/>
              </a:ext>
            </a:extLst>
          </p:cNvPr>
          <p:cNvSpPr/>
          <p:nvPr/>
        </p:nvSpPr>
        <p:spPr>
          <a:xfrm>
            <a:off x="1903282" y="2509458"/>
            <a:ext cx="1258850" cy="680400"/>
          </a:xfrm>
          <a:custGeom>
            <a:avLst/>
            <a:gdLst>
              <a:gd name="connsiteX0" fmla="*/ 0 w 1640725"/>
              <a:gd name="connsiteY0" fmla="*/ 0 h 680400"/>
              <a:gd name="connsiteX1" fmla="*/ 1640725 w 1640725"/>
              <a:gd name="connsiteY1" fmla="*/ 0 h 680400"/>
              <a:gd name="connsiteX2" fmla="*/ 1640725 w 1640725"/>
              <a:gd name="connsiteY2" fmla="*/ 680400 h 680400"/>
              <a:gd name="connsiteX3" fmla="*/ 0 w 1640725"/>
              <a:gd name="connsiteY3" fmla="*/ 680400 h 680400"/>
              <a:gd name="connsiteX4" fmla="*/ 0 w 1640725"/>
              <a:gd name="connsiteY4" fmla="*/ 0 h 68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725" h="680400">
                <a:moveTo>
                  <a:pt x="0" y="0"/>
                </a:moveTo>
                <a:lnTo>
                  <a:pt x="1640725" y="0"/>
                </a:lnTo>
                <a:lnTo>
                  <a:pt x="1640725" y="680400"/>
                </a:lnTo>
                <a:lnTo>
                  <a:pt x="0" y="680400"/>
                </a:lnTo>
                <a:lnTo>
                  <a:pt x="0" y="0"/>
                </a:lnTo>
                <a:close/>
              </a:path>
            </a:pathLst>
          </a:custGeom>
          <a:solidFill>
            <a:srgbClr val="9EC93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5BBD951-204C-89F4-E4B1-4D94FDB5421E}"/>
              </a:ext>
            </a:extLst>
          </p:cNvPr>
          <p:cNvSpPr txBox="1"/>
          <p:nvPr/>
        </p:nvSpPr>
        <p:spPr>
          <a:xfrm>
            <a:off x="3456958" y="2757325"/>
            <a:ext cx="7920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 </a:t>
            </a:r>
            <a:r>
              <a:rPr lang="ko-KR" altLang="en-US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데이터를 사전처리 하지 않고 </a:t>
            </a:r>
            <a:r>
              <a:rPr lang="ko-KR" altLang="en-US" sz="1200" b="1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가능한 많은 데이터를 모으고 다양한 방식으로 조합</a:t>
            </a:r>
            <a:r>
              <a:rPr lang="ko-KR" altLang="en-US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하여</a:t>
            </a:r>
            <a:r>
              <a:rPr lang="ko-KR" altLang="en-US" sz="1200" b="1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</a:t>
            </a:r>
            <a:r>
              <a:rPr lang="ko-KR" altLang="en-US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숨은 인사이트를 발굴</a:t>
            </a:r>
            <a:endParaRPr lang="en-US" altLang="ko-KR" sz="1200" dirty="0">
              <a:solidFill>
                <a:srgbClr val="113946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21" name="순서도: 수동 연산 120">
            <a:extLst>
              <a:ext uri="{FF2B5EF4-FFF2-40B4-BE49-F238E27FC236}">
                <a16:creationId xmlns:a16="http://schemas.microsoft.com/office/drawing/2014/main" id="{6A0F5812-D0F9-639F-3266-215D248516DB}"/>
              </a:ext>
            </a:extLst>
          </p:cNvPr>
          <p:cNvSpPr/>
          <p:nvPr/>
        </p:nvSpPr>
        <p:spPr>
          <a:xfrm rot="16200000">
            <a:off x="2895497" y="2772113"/>
            <a:ext cx="680401" cy="147132"/>
          </a:xfrm>
          <a:prstGeom prst="flowChartManualOperation">
            <a:avLst/>
          </a:prstGeom>
          <a:solidFill>
            <a:srgbClr val="9EC93C"/>
          </a:solidFill>
          <a:ln>
            <a:noFill/>
          </a:ln>
          <a:effectLst>
            <a:outerShdw blurRad="25400"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자유형: 도형 35">
            <a:extLst>
              <a:ext uri="{FF2B5EF4-FFF2-40B4-BE49-F238E27FC236}">
                <a16:creationId xmlns:a16="http://schemas.microsoft.com/office/drawing/2014/main" id="{AB5B78ED-3FC3-0E15-EBDF-01FF275CE04A}"/>
              </a:ext>
            </a:extLst>
          </p:cNvPr>
          <p:cNvSpPr/>
          <p:nvPr/>
        </p:nvSpPr>
        <p:spPr>
          <a:xfrm>
            <a:off x="644433" y="3385675"/>
            <a:ext cx="1258849" cy="680400"/>
          </a:xfrm>
          <a:custGeom>
            <a:avLst/>
            <a:gdLst>
              <a:gd name="connsiteX0" fmla="*/ 0 w 1640725"/>
              <a:gd name="connsiteY0" fmla="*/ 0 h 680400"/>
              <a:gd name="connsiteX1" fmla="*/ 1640725 w 1640725"/>
              <a:gd name="connsiteY1" fmla="*/ 0 h 680400"/>
              <a:gd name="connsiteX2" fmla="*/ 1640725 w 1640725"/>
              <a:gd name="connsiteY2" fmla="*/ 680400 h 680400"/>
              <a:gd name="connsiteX3" fmla="*/ 0 w 1640725"/>
              <a:gd name="connsiteY3" fmla="*/ 680400 h 680400"/>
              <a:gd name="connsiteX4" fmla="*/ 0 w 1640725"/>
              <a:gd name="connsiteY4" fmla="*/ 0 h 68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725" h="680400">
                <a:moveTo>
                  <a:pt x="0" y="0"/>
                </a:moveTo>
                <a:lnTo>
                  <a:pt x="1640725" y="0"/>
                </a:lnTo>
                <a:lnTo>
                  <a:pt x="1640725" y="680400"/>
                </a:lnTo>
                <a:lnTo>
                  <a:pt x="0" y="680400"/>
                </a:lnTo>
                <a:lnTo>
                  <a:pt x="0" y="0"/>
                </a:lnTo>
                <a:close/>
              </a:path>
            </a:pathLst>
          </a:custGeom>
          <a:solidFill>
            <a:srgbClr val="ADE1D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4B62FEE-F57B-8F42-10D4-56D745199C42}"/>
              </a:ext>
            </a:extLst>
          </p:cNvPr>
          <p:cNvSpPr txBox="1"/>
          <p:nvPr/>
        </p:nvSpPr>
        <p:spPr>
          <a:xfrm>
            <a:off x="736222" y="3633542"/>
            <a:ext cx="864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lvl="0" latinLnBrk="1"/>
            <a:r>
              <a:rPr lang="ko-KR" altLang="en-US" sz="1200" dirty="0">
                <a:solidFill>
                  <a:srgbClr val="3E5E69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표본조사</a:t>
            </a:r>
            <a:endParaRPr lang="ko-KR" altLang="ko-KR" sz="1200" dirty="0">
              <a:solidFill>
                <a:srgbClr val="3E5E69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98AD68F1-D5BD-E9F3-D956-DCCCD7351D6E}"/>
              </a:ext>
            </a:extLst>
          </p:cNvPr>
          <p:cNvSpPr/>
          <p:nvPr/>
        </p:nvSpPr>
        <p:spPr>
          <a:xfrm>
            <a:off x="1903282" y="3385675"/>
            <a:ext cx="1258850" cy="680400"/>
          </a:xfrm>
          <a:custGeom>
            <a:avLst/>
            <a:gdLst>
              <a:gd name="connsiteX0" fmla="*/ 0 w 1640725"/>
              <a:gd name="connsiteY0" fmla="*/ 0 h 680400"/>
              <a:gd name="connsiteX1" fmla="*/ 1640725 w 1640725"/>
              <a:gd name="connsiteY1" fmla="*/ 0 h 680400"/>
              <a:gd name="connsiteX2" fmla="*/ 1640725 w 1640725"/>
              <a:gd name="connsiteY2" fmla="*/ 680400 h 680400"/>
              <a:gd name="connsiteX3" fmla="*/ 0 w 1640725"/>
              <a:gd name="connsiteY3" fmla="*/ 680400 h 680400"/>
              <a:gd name="connsiteX4" fmla="*/ 0 w 1640725"/>
              <a:gd name="connsiteY4" fmla="*/ 0 h 68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725" h="680400">
                <a:moveTo>
                  <a:pt x="0" y="0"/>
                </a:moveTo>
                <a:lnTo>
                  <a:pt x="1640725" y="0"/>
                </a:lnTo>
                <a:lnTo>
                  <a:pt x="1640725" y="680400"/>
                </a:lnTo>
                <a:lnTo>
                  <a:pt x="0" y="680400"/>
                </a:lnTo>
                <a:lnTo>
                  <a:pt x="0" y="0"/>
                </a:lnTo>
                <a:close/>
              </a:path>
            </a:pathLst>
          </a:custGeom>
          <a:solidFill>
            <a:srgbClr val="2FBA9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EB90C766-A4AE-5C05-3638-1D73BA518874}"/>
              </a:ext>
            </a:extLst>
          </p:cNvPr>
          <p:cNvSpPr txBox="1"/>
          <p:nvPr/>
        </p:nvSpPr>
        <p:spPr>
          <a:xfrm>
            <a:off x="3456958" y="3633542"/>
            <a:ext cx="7920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 IoT, </a:t>
            </a:r>
            <a:r>
              <a:rPr lang="ko-KR" altLang="en-US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클라우드 기술의 발전으로 데이터 처리 비용이 감소하게 되면서 </a:t>
            </a:r>
            <a:r>
              <a:rPr lang="ko-KR" altLang="en-US" sz="1200" b="1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데이터 활용방법이 표본조사에서 전수조사로 변화</a:t>
            </a:r>
            <a:r>
              <a:rPr lang="ko-KR" altLang="en-US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했다</a:t>
            </a:r>
            <a:r>
              <a:rPr lang="en-US" altLang="ko-KR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.</a:t>
            </a:r>
          </a:p>
        </p:txBody>
      </p:sp>
      <p:sp>
        <p:nvSpPr>
          <p:cNvPr id="122" name="순서도: 수동 연산 121">
            <a:extLst>
              <a:ext uri="{FF2B5EF4-FFF2-40B4-BE49-F238E27FC236}">
                <a16:creationId xmlns:a16="http://schemas.microsoft.com/office/drawing/2014/main" id="{809F52BC-7287-9736-4618-40A3A16969F9}"/>
              </a:ext>
            </a:extLst>
          </p:cNvPr>
          <p:cNvSpPr/>
          <p:nvPr/>
        </p:nvSpPr>
        <p:spPr>
          <a:xfrm rot="16200000">
            <a:off x="2895491" y="3652309"/>
            <a:ext cx="680401" cy="147132"/>
          </a:xfrm>
          <a:prstGeom prst="flowChartManualOperation">
            <a:avLst/>
          </a:prstGeom>
          <a:solidFill>
            <a:srgbClr val="2FBA93"/>
          </a:solidFill>
          <a:ln>
            <a:noFill/>
          </a:ln>
          <a:effectLst>
            <a:outerShdw blurRad="25400"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자유형: 도형 37">
            <a:extLst>
              <a:ext uri="{FF2B5EF4-FFF2-40B4-BE49-F238E27FC236}">
                <a16:creationId xmlns:a16="http://schemas.microsoft.com/office/drawing/2014/main" id="{E63C8CB2-AE82-4B45-23CE-2244C80AA57A}"/>
              </a:ext>
            </a:extLst>
          </p:cNvPr>
          <p:cNvSpPr/>
          <p:nvPr/>
        </p:nvSpPr>
        <p:spPr>
          <a:xfrm>
            <a:off x="644433" y="4262679"/>
            <a:ext cx="1258849" cy="680400"/>
          </a:xfrm>
          <a:custGeom>
            <a:avLst/>
            <a:gdLst>
              <a:gd name="connsiteX0" fmla="*/ 0 w 1640725"/>
              <a:gd name="connsiteY0" fmla="*/ 0 h 680400"/>
              <a:gd name="connsiteX1" fmla="*/ 1640725 w 1640725"/>
              <a:gd name="connsiteY1" fmla="*/ 0 h 680400"/>
              <a:gd name="connsiteX2" fmla="*/ 1640725 w 1640725"/>
              <a:gd name="connsiteY2" fmla="*/ 680400 h 680400"/>
              <a:gd name="connsiteX3" fmla="*/ 0 w 1640725"/>
              <a:gd name="connsiteY3" fmla="*/ 680400 h 680400"/>
              <a:gd name="connsiteX4" fmla="*/ 0 w 1640725"/>
              <a:gd name="connsiteY4" fmla="*/ 0 h 68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725" h="680400">
                <a:moveTo>
                  <a:pt x="0" y="0"/>
                </a:moveTo>
                <a:lnTo>
                  <a:pt x="1640725" y="0"/>
                </a:lnTo>
                <a:lnTo>
                  <a:pt x="1640725" y="680400"/>
                </a:lnTo>
                <a:lnTo>
                  <a:pt x="0" y="680400"/>
                </a:lnTo>
                <a:lnTo>
                  <a:pt x="0" y="0"/>
                </a:lnTo>
                <a:close/>
              </a:path>
            </a:pathLst>
          </a:custGeom>
          <a:solidFill>
            <a:srgbClr val="A1D1D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560E23A-B795-DC67-7CD7-711E1FEB3966}"/>
              </a:ext>
            </a:extLst>
          </p:cNvPr>
          <p:cNvSpPr txBox="1"/>
          <p:nvPr/>
        </p:nvSpPr>
        <p:spPr>
          <a:xfrm>
            <a:off x="740453" y="4510546"/>
            <a:ext cx="864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lvl="0" latinLnBrk="1"/>
            <a:r>
              <a:rPr lang="ko-KR" altLang="en-US" sz="1200" dirty="0">
                <a:solidFill>
                  <a:srgbClr val="3E5E69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질적 데이터</a:t>
            </a:r>
            <a:endParaRPr lang="ko-KR" altLang="ko-KR" sz="1200" dirty="0">
              <a:solidFill>
                <a:srgbClr val="3E5E69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4" name="자유형: 도형 73">
            <a:extLst>
              <a:ext uri="{FF2B5EF4-FFF2-40B4-BE49-F238E27FC236}">
                <a16:creationId xmlns:a16="http://schemas.microsoft.com/office/drawing/2014/main" id="{9B5B93B7-D456-03F2-CA58-C788BA0CFD1C}"/>
              </a:ext>
            </a:extLst>
          </p:cNvPr>
          <p:cNvSpPr/>
          <p:nvPr/>
        </p:nvSpPr>
        <p:spPr>
          <a:xfrm>
            <a:off x="1903282" y="4262679"/>
            <a:ext cx="1258850" cy="680400"/>
          </a:xfrm>
          <a:custGeom>
            <a:avLst/>
            <a:gdLst>
              <a:gd name="connsiteX0" fmla="*/ 0 w 1640725"/>
              <a:gd name="connsiteY0" fmla="*/ 0 h 680400"/>
              <a:gd name="connsiteX1" fmla="*/ 1640725 w 1640725"/>
              <a:gd name="connsiteY1" fmla="*/ 0 h 680400"/>
              <a:gd name="connsiteX2" fmla="*/ 1640725 w 1640725"/>
              <a:gd name="connsiteY2" fmla="*/ 680400 h 680400"/>
              <a:gd name="connsiteX3" fmla="*/ 0 w 1640725"/>
              <a:gd name="connsiteY3" fmla="*/ 680400 h 680400"/>
              <a:gd name="connsiteX4" fmla="*/ 0 w 1640725"/>
              <a:gd name="connsiteY4" fmla="*/ 0 h 68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725" h="680400">
                <a:moveTo>
                  <a:pt x="0" y="0"/>
                </a:moveTo>
                <a:lnTo>
                  <a:pt x="1640725" y="0"/>
                </a:lnTo>
                <a:lnTo>
                  <a:pt x="1640725" y="680400"/>
                </a:lnTo>
                <a:lnTo>
                  <a:pt x="0" y="680400"/>
                </a:lnTo>
                <a:lnTo>
                  <a:pt x="0" y="0"/>
                </a:lnTo>
                <a:close/>
              </a:path>
            </a:pathLst>
          </a:custGeom>
          <a:solidFill>
            <a:srgbClr val="118EAC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AEBECDA-330E-56E8-7EFC-AEF543DE3BFF}"/>
              </a:ext>
            </a:extLst>
          </p:cNvPr>
          <p:cNvSpPr txBox="1"/>
          <p:nvPr/>
        </p:nvSpPr>
        <p:spPr>
          <a:xfrm>
            <a:off x="3456958" y="4510546"/>
            <a:ext cx="7920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 </a:t>
            </a:r>
            <a:r>
              <a:rPr lang="ko-KR" altLang="en-US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수집</a:t>
            </a:r>
            <a:r>
              <a:rPr lang="ko-KR" altLang="en-US" sz="1200" b="1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데이터의 양이 증가할수록 분석의 정확도가 높아져 </a:t>
            </a:r>
            <a:r>
              <a:rPr lang="ko-KR" altLang="en-US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양질의 분석 결과 산출에 긍정적인 영향을 주었다</a:t>
            </a:r>
            <a:r>
              <a:rPr lang="en-US" altLang="ko-KR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.</a:t>
            </a:r>
          </a:p>
        </p:txBody>
      </p:sp>
      <p:sp>
        <p:nvSpPr>
          <p:cNvPr id="123" name="순서도: 수동 연산 122">
            <a:extLst>
              <a:ext uri="{FF2B5EF4-FFF2-40B4-BE49-F238E27FC236}">
                <a16:creationId xmlns:a16="http://schemas.microsoft.com/office/drawing/2014/main" id="{7F6C2040-829C-0F81-D3FC-E8A08FEE36C0}"/>
              </a:ext>
            </a:extLst>
          </p:cNvPr>
          <p:cNvSpPr/>
          <p:nvPr/>
        </p:nvSpPr>
        <p:spPr>
          <a:xfrm rot="16200000">
            <a:off x="2895491" y="4529313"/>
            <a:ext cx="680401" cy="147132"/>
          </a:xfrm>
          <a:prstGeom prst="flowChartManualOperation">
            <a:avLst/>
          </a:prstGeom>
          <a:solidFill>
            <a:srgbClr val="118EAC"/>
          </a:solidFill>
          <a:ln>
            <a:noFill/>
          </a:ln>
          <a:effectLst>
            <a:outerShdw blurRad="25400"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자유형: 도형 38">
            <a:extLst>
              <a:ext uri="{FF2B5EF4-FFF2-40B4-BE49-F238E27FC236}">
                <a16:creationId xmlns:a16="http://schemas.microsoft.com/office/drawing/2014/main" id="{5479A0C7-A2D3-6A68-60CA-E3BE27447BBF}"/>
              </a:ext>
            </a:extLst>
          </p:cNvPr>
          <p:cNvSpPr/>
          <p:nvPr/>
        </p:nvSpPr>
        <p:spPr>
          <a:xfrm>
            <a:off x="644433" y="5139685"/>
            <a:ext cx="1258849" cy="680400"/>
          </a:xfrm>
          <a:custGeom>
            <a:avLst/>
            <a:gdLst>
              <a:gd name="connsiteX0" fmla="*/ 0 w 1640725"/>
              <a:gd name="connsiteY0" fmla="*/ 0 h 680400"/>
              <a:gd name="connsiteX1" fmla="*/ 1640725 w 1640725"/>
              <a:gd name="connsiteY1" fmla="*/ 0 h 680400"/>
              <a:gd name="connsiteX2" fmla="*/ 1640725 w 1640725"/>
              <a:gd name="connsiteY2" fmla="*/ 680400 h 680400"/>
              <a:gd name="connsiteX3" fmla="*/ 0 w 1640725"/>
              <a:gd name="connsiteY3" fmla="*/ 680400 h 680400"/>
              <a:gd name="connsiteX4" fmla="*/ 0 w 1640725"/>
              <a:gd name="connsiteY4" fmla="*/ 0 h 68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725" h="680400">
                <a:moveTo>
                  <a:pt x="0" y="0"/>
                </a:moveTo>
                <a:lnTo>
                  <a:pt x="1640725" y="0"/>
                </a:lnTo>
                <a:lnTo>
                  <a:pt x="1640725" y="680400"/>
                </a:lnTo>
                <a:lnTo>
                  <a:pt x="0" y="680400"/>
                </a:lnTo>
                <a:lnTo>
                  <a:pt x="0" y="0"/>
                </a:lnTo>
                <a:close/>
              </a:path>
            </a:pathLst>
          </a:custGeom>
          <a:solidFill>
            <a:srgbClr val="BF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C44BE1E-D993-403F-D682-438BCF842ACF}"/>
              </a:ext>
            </a:extLst>
          </p:cNvPr>
          <p:cNvSpPr txBox="1"/>
          <p:nvPr/>
        </p:nvSpPr>
        <p:spPr>
          <a:xfrm>
            <a:off x="736222" y="5387552"/>
            <a:ext cx="864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lvl="0" latinLnBrk="1"/>
            <a:r>
              <a:rPr lang="ko-KR" altLang="en-US" sz="1200" dirty="0">
                <a:solidFill>
                  <a:srgbClr val="3E5E69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인과관계</a:t>
            </a:r>
            <a:endParaRPr lang="ko-KR" altLang="ko-KR" sz="1200" dirty="0">
              <a:solidFill>
                <a:srgbClr val="3E5E69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5" name="자유형: 도형 74">
            <a:extLst>
              <a:ext uri="{FF2B5EF4-FFF2-40B4-BE49-F238E27FC236}">
                <a16:creationId xmlns:a16="http://schemas.microsoft.com/office/drawing/2014/main" id="{3940617A-FF2E-F166-1056-357DD2EA9203}"/>
              </a:ext>
            </a:extLst>
          </p:cNvPr>
          <p:cNvSpPr/>
          <p:nvPr/>
        </p:nvSpPr>
        <p:spPr>
          <a:xfrm>
            <a:off x="1903282" y="5139685"/>
            <a:ext cx="1258850" cy="680400"/>
          </a:xfrm>
          <a:custGeom>
            <a:avLst/>
            <a:gdLst>
              <a:gd name="connsiteX0" fmla="*/ 0 w 1640725"/>
              <a:gd name="connsiteY0" fmla="*/ 0 h 680400"/>
              <a:gd name="connsiteX1" fmla="*/ 1640725 w 1640725"/>
              <a:gd name="connsiteY1" fmla="*/ 0 h 680400"/>
              <a:gd name="connsiteX2" fmla="*/ 1640725 w 1640725"/>
              <a:gd name="connsiteY2" fmla="*/ 680400 h 680400"/>
              <a:gd name="connsiteX3" fmla="*/ 0 w 1640725"/>
              <a:gd name="connsiteY3" fmla="*/ 680400 h 680400"/>
              <a:gd name="connsiteX4" fmla="*/ 0 w 1640725"/>
              <a:gd name="connsiteY4" fmla="*/ 0 h 68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40725" h="680400">
                <a:moveTo>
                  <a:pt x="0" y="0"/>
                </a:moveTo>
                <a:lnTo>
                  <a:pt x="1640725" y="0"/>
                </a:lnTo>
                <a:lnTo>
                  <a:pt x="1640725" y="680400"/>
                </a:lnTo>
                <a:lnTo>
                  <a:pt x="0" y="680400"/>
                </a:lnTo>
                <a:lnTo>
                  <a:pt x="0" y="0"/>
                </a:lnTo>
                <a:close/>
              </a:path>
            </a:pathLst>
          </a:custGeom>
          <a:solidFill>
            <a:srgbClr val="215F9A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10192BA-8712-75DF-B226-81631D39550D}"/>
              </a:ext>
            </a:extLst>
          </p:cNvPr>
          <p:cNvSpPr txBox="1"/>
          <p:nvPr/>
        </p:nvSpPr>
        <p:spPr>
          <a:xfrm>
            <a:off x="3456958" y="5387552"/>
            <a:ext cx="7920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:  </a:t>
            </a:r>
            <a:r>
              <a:rPr lang="ko-KR" altLang="en-US" sz="1200" b="1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상관관계를 통해 특정 현상의 발생 가능성이 포착</a:t>
            </a:r>
            <a:r>
              <a:rPr lang="ko-KR" altLang="en-US" sz="1200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되고 그에 상응하는 행동을 추천하는 등 상관관계를 통한 인사이트 도출이 점점 확산됨</a:t>
            </a:r>
            <a:endParaRPr lang="en-US" altLang="ko-KR" sz="1200" dirty="0">
              <a:solidFill>
                <a:srgbClr val="113946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24" name="순서도: 수동 연산 123">
            <a:extLst>
              <a:ext uri="{FF2B5EF4-FFF2-40B4-BE49-F238E27FC236}">
                <a16:creationId xmlns:a16="http://schemas.microsoft.com/office/drawing/2014/main" id="{2A07B755-CE28-B15C-A646-4D2236E83275}"/>
              </a:ext>
            </a:extLst>
          </p:cNvPr>
          <p:cNvSpPr/>
          <p:nvPr/>
        </p:nvSpPr>
        <p:spPr>
          <a:xfrm rot="16200000">
            <a:off x="2895490" y="5406319"/>
            <a:ext cx="680401" cy="147132"/>
          </a:xfrm>
          <a:prstGeom prst="flowChartManualOperation">
            <a:avLst/>
          </a:prstGeom>
          <a:solidFill>
            <a:srgbClr val="215F9A"/>
          </a:solidFill>
          <a:ln>
            <a:noFill/>
          </a:ln>
          <a:effectLst>
            <a:outerShdw blurRad="25400" dist="127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: 도형 4">
            <a:extLst>
              <a:ext uri="{FF2B5EF4-FFF2-40B4-BE49-F238E27FC236}">
                <a16:creationId xmlns:a16="http://schemas.microsoft.com/office/drawing/2014/main" id="{E4D25FE6-418B-3F10-929F-49360D0E1BE7}"/>
              </a:ext>
            </a:extLst>
          </p:cNvPr>
          <p:cNvSpPr/>
          <p:nvPr/>
        </p:nvSpPr>
        <p:spPr>
          <a:xfrm rot="2700000">
            <a:off x="1826479" y="2772259"/>
            <a:ext cx="153605" cy="154798"/>
          </a:xfrm>
          <a:custGeom>
            <a:avLst/>
            <a:gdLst>
              <a:gd name="connsiteX0" fmla="*/ 136473 w 705050"/>
              <a:gd name="connsiteY0" fmla="*/ 91 h 705050"/>
              <a:gd name="connsiteX1" fmla="*/ 345050 w 705050"/>
              <a:gd name="connsiteY1" fmla="*/ 91 h 705050"/>
              <a:gd name="connsiteX2" fmla="*/ 345050 w 705050"/>
              <a:gd name="connsiteY2" fmla="*/ 0 h 705050"/>
              <a:gd name="connsiteX3" fmla="*/ 705050 w 705050"/>
              <a:gd name="connsiteY3" fmla="*/ 0 h 705050"/>
              <a:gd name="connsiteX4" fmla="*/ 705050 w 705050"/>
              <a:gd name="connsiteY4" fmla="*/ 360000 h 705050"/>
              <a:gd name="connsiteX5" fmla="*/ 704960 w 705050"/>
              <a:gd name="connsiteY5" fmla="*/ 360000 h 705050"/>
              <a:gd name="connsiteX6" fmla="*/ 704960 w 705050"/>
              <a:gd name="connsiteY6" fmla="*/ 575791 h 705050"/>
              <a:gd name="connsiteX7" fmla="*/ 482270 w 705050"/>
              <a:gd name="connsiteY7" fmla="*/ 575791 h 705050"/>
              <a:gd name="connsiteX8" fmla="*/ 482270 w 705050"/>
              <a:gd name="connsiteY8" fmla="*/ 380246 h 705050"/>
              <a:gd name="connsiteX9" fmla="*/ 157465 w 705050"/>
              <a:gd name="connsiteY9" fmla="*/ 705050 h 705050"/>
              <a:gd name="connsiteX10" fmla="*/ 0 w 705050"/>
              <a:gd name="connsiteY10" fmla="*/ 547585 h 705050"/>
              <a:gd name="connsiteX11" fmla="*/ 324804 w 705050"/>
              <a:gd name="connsiteY11" fmla="*/ 222781 h 705050"/>
              <a:gd name="connsiteX12" fmla="*/ 136473 w 705050"/>
              <a:gd name="connsiteY12" fmla="*/ 222781 h 705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5050" h="705050">
                <a:moveTo>
                  <a:pt x="136473" y="91"/>
                </a:moveTo>
                <a:lnTo>
                  <a:pt x="345050" y="91"/>
                </a:lnTo>
                <a:lnTo>
                  <a:pt x="345050" y="0"/>
                </a:lnTo>
                <a:lnTo>
                  <a:pt x="705050" y="0"/>
                </a:lnTo>
                <a:lnTo>
                  <a:pt x="705050" y="360000"/>
                </a:lnTo>
                <a:lnTo>
                  <a:pt x="704960" y="360000"/>
                </a:lnTo>
                <a:lnTo>
                  <a:pt x="704960" y="575791"/>
                </a:lnTo>
                <a:lnTo>
                  <a:pt x="482270" y="575791"/>
                </a:lnTo>
                <a:lnTo>
                  <a:pt x="482270" y="380246"/>
                </a:lnTo>
                <a:lnTo>
                  <a:pt x="157465" y="705050"/>
                </a:lnTo>
                <a:lnTo>
                  <a:pt x="0" y="547585"/>
                </a:lnTo>
                <a:lnTo>
                  <a:pt x="324804" y="222781"/>
                </a:lnTo>
                <a:lnTo>
                  <a:pt x="136473" y="2227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80ABF4E8-E31F-E789-B52A-CEE0061FF3CC}"/>
              </a:ext>
            </a:extLst>
          </p:cNvPr>
          <p:cNvSpPr/>
          <p:nvPr/>
        </p:nvSpPr>
        <p:spPr>
          <a:xfrm rot="2700000">
            <a:off x="1826479" y="3648476"/>
            <a:ext cx="153605" cy="154798"/>
          </a:xfrm>
          <a:custGeom>
            <a:avLst/>
            <a:gdLst>
              <a:gd name="connsiteX0" fmla="*/ 136473 w 705050"/>
              <a:gd name="connsiteY0" fmla="*/ 91 h 705050"/>
              <a:gd name="connsiteX1" fmla="*/ 345050 w 705050"/>
              <a:gd name="connsiteY1" fmla="*/ 91 h 705050"/>
              <a:gd name="connsiteX2" fmla="*/ 345050 w 705050"/>
              <a:gd name="connsiteY2" fmla="*/ 0 h 705050"/>
              <a:gd name="connsiteX3" fmla="*/ 705050 w 705050"/>
              <a:gd name="connsiteY3" fmla="*/ 0 h 705050"/>
              <a:gd name="connsiteX4" fmla="*/ 705050 w 705050"/>
              <a:gd name="connsiteY4" fmla="*/ 360000 h 705050"/>
              <a:gd name="connsiteX5" fmla="*/ 704960 w 705050"/>
              <a:gd name="connsiteY5" fmla="*/ 360000 h 705050"/>
              <a:gd name="connsiteX6" fmla="*/ 704960 w 705050"/>
              <a:gd name="connsiteY6" fmla="*/ 575791 h 705050"/>
              <a:gd name="connsiteX7" fmla="*/ 482270 w 705050"/>
              <a:gd name="connsiteY7" fmla="*/ 575791 h 705050"/>
              <a:gd name="connsiteX8" fmla="*/ 482270 w 705050"/>
              <a:gd name="connsiteY8" fmla="*/ 380246 h 705050"/>
              <a:gd name="connsiteX9" fmla="*/ 157465 w 705050"/>
              <a:gd name="connsiteY9" fmla="*/ 705050 h 705050"/>
              <a:gd name="connsiteX10" fmla="*/ 0 w 705050"/>
              <a:gd name="connsiteY10" fmla="*/ 547585 h 705050"/>
              <a:gd name="connsiteX11" fmla="*/ 324804 w 705050"/>
              <a:gd name="connsiteY11" fmla="*/ 222781 h 705050"/>
              <a:gd name="connsiteX12" fmla="*/ 136473 w 705050"/>
              <a:gd name="connsiteY12" fmla="*/ 222781 h 705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5050" h="705050">
                <a:moveTo>
                  <a:pt x="136473" y="91"/>
                </a:moveTo>
                <a:lnTo>
                  <a:pt x="345050" y="91"/>
                </a:lnTo>
                <a:lnTo>
                  <a:pt x="345050" y="0"/>
                </a:lnTo>
                <a:lnTo>
                  <a:pt x="705050" y="0"/>
                </a:lnTo>
                <a:lnTo>
                  <a:pt x="705050" y="360000"/>
                </a:lnTo>
                <a:lnTo>
                  <a:pt x="704960" y="360000"/>
                </a:lnTo>
                <a:lnTo>
                  <a:pt x="704960" y="575791"/>
                </a:lnTo>
                <a:lnTo>
                  <a:pt x="482270" y="575791"/>
                </a:lnTo>
                <a:lnTo>
                  <a:pt x="482270" y="380246"/>
                </a:lnTo>
                <a:lnTo>
                  <a:pt x="157465" y="705050"/>
                </a:lnTo>
                <a:lnTo>
                  <a:pt x="0" y="547585"/>
                </a:lnTo>
                <a:lnTo>
                  <a:pt x="324804" y="222781"/>
                </a:lnTo>
                <a:lnTo>
                  <a:pt x="136473" y="2227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E36A0D11-1982-12ED-5BC7-06856389DC73}"/>
              </a:ext>
            </a:extLst>
          </p:cNvPr>
          <p:cNvSpPr/>
          <p:nvPr/>
        </p:nvSpPr>
        <p:spPr>
          <a:xfrm rot="2700000">
            <a:off x="1826479" y="4525480"/>
            <a:ext cx="153605" cy="154798"/>
          </a:xfrm>
          <a:custGeom>
            <a:avLst/>
            <a:gdLst>
              <a:gd name="connsiteX0" fmla="*/ 136473 w 705050"/>
              <a:gd name="connsiteY0" fmla="*/ 91 h 705050"/>
              <a:gd name="connsiteX1" fmla="*/ 345050 w 705050"/>
              <a:gd name="connsiteY1" fmla="*/ 91 h 705050"/>
              <a:gd name="connsiteX2" fmla="*/ 345050 w 705050"/>
              <a:gd name="connsiteY2" fmla="*/ 0 h 705050"/>
              <a:gd name="connsiteX3" fmla="*/ 705050 w 705050"/>
              <a:gd name="connsiteY3" fmla="*/ 0 h 705050"/>
              <a:gd name="connsiteX4" fmla="*/ 705050 w 705050"/>
              <a:gd name="connsiteY4" fmla="*/ 360000 h 705050"/>
              <a:gd name="connsiteX5" fmla="*/ 704960 w 705050"/>
              <a:gd name="connsiteY5" fmla="*/ 360000 h 705050"/>
              <a:gd name="connsiteX6" fmla="*/ 704960 w 705050"/>
              <a:gd name="connsiteY6" fmla="*/ 575791 h 705050"/>
              <a:gd name="connsiteX7" fmla="*/ 482270 w 705050"/>
              <a:gd name="connsiteY7" fmla="*/ 575791 h 705050"/>
              <a:gd name="connsiteX8" fmla="*/ 482270 w 705050"/>
              <a:gd name="connsiteY8" fmla="*/ 380246 h 705050"/>
              <a:gd name="connsiteX9" fmla="*/ 157465 w 705050"/>
              <a:gd name="connsiteY9" fmla="*/ 705050 h 705050"/>
              <a:gd name="connsiteX10" fmla="*/ 0 w 705050"/>
              <a:gd name="connsiteY10" fmla="*/ 547585 h 705050"/>
              <a:gd name="connsiteX11" fmla="*/ 324804 w 705050"/>
              <a:gd name="connsiteY11" fmla="*/ 222781 h 705050"/>
              <a:gd name="connsiteX12" fmla="*/ 136473 w 705050"/>
              <a:gd name="connsiteY12" fmla="*/ 222781 h 705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5050" h="705050">
                <a:moveTo>
                  <a:pt x="136473" y="91"/>
                </a:moveTo>
                <a:lnTo>
                  <a:pt x="345050" y="91"/>
                </a:lnTo>
                <a:lnTo>
                  <a:pt x="345050" y="0"/>
                </a:lnTo>
                <a:lnTo>
                  <a:pt x="705050" y="0"/>
                </a:lnTo>
                <a:lnTo>
                  <a:pt x="705050" y="360000"/>
                </a:lnTo>
                <a:lnTo>
                  <a:pt x="704960" y="360000"/>
                </a:lnTo>
                <a:lnTo>
                  <a:pt x="704960" y="575791"/>
                </a:lnTo>
                <a:lnTo>
                  <a:pt x="482270" y="575791"/>
                </a:lnTo>
                <a:lnTo>
                  <a:pt x="482270" y="380246"/>
                </a:lnTo>
                <a:lnTo>
                  <a:pt x="157465" y="705050"/>
                </a:lnTo>
                <a:lnTo>
                  <a:pt x="0" y="547585"/>
                </a:lnTo>
                <a:lnTo>
                  <a:pt x="324804" y="222781"/>
                </a:lnTo>
                <a:lnTo>
                  <a:pt x="136473" y="2227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26D21BE1-51CB-1D0B-C6C8-E0ED83A9DF33}"/>
              </a:ext>
            </a:extLst>
          </p:cNvPr>
          <p:cNvSpPr/>
          <p:nvPr/>
        </p:nvSpPr>
        <p:spPr>
          <a:xfrm rot="2700000">
            <a:off x="1826479" y="5402486"/>
            <a:ext cx="153605" cy="154798"/>
          </a:xfrm>
          <a:custGeom>
            <a:avLst/>
            <a:gdLst>
              <a:gd name="connsiteX0" fmla="*/ 136473 w 705050"/>
              <a:gd name="connsiteY0" fmla="*/ 91 h 705050"/>
              <a:gd name="connsiteX1" fmla="*/ 345050 w 705050"/>
              <a:gd name="connsiteY1" fmla="*/ 91 h 705050"/>
              <a:gd name="connsiteX2" fmla="*/ 345050 w 705050"/>
              <a:gd name="connsiteY2" fmla="*/ 0 h 705050"/>
              <a:gd name="connsiteX3" fmla="*/ 705050 w 705050"/>
              <a:gd name="connsiteY3" fmla="*/ 0 h 705050"/>
              <a:gd name="connsiteX4" fmla="*/ 705050 w 705050"/>
              <a:gd name="connsiteY4" fmla="*/ 360000 h 705050"/>
              <a:gd name="connsiteX5" fmla="*/ 704960 w 705050"/>
              <a:gd name="connsiteY5" fmla="*/ 360000 h 705050"/>
              <a:gd name="connsiteX6" fmla="*/ 704960 w 705050"/>
              <a:gd name="connsiteY6" fmla="*/ 575791 h 705050"/>
              <a:gd name="connsiteX7" fmla="*/ 482270 w 705050"/>
              <a:gd name="connsiteY7" fmla="*/ 575791 h 705050"/>
              <a:gd name="connsiteX8" fmla="*/ 482270 w 705050"/>
              <a:gd name="connsiteY8" fmla="*/ 380246 h 705050"/>
              <a:gd name="connsiteX9" fmla="*/ 157465 w 705050"/>
              <a:gd name="connsiteY9" fmla="*/ 705050 h 705050"/>
              <a:gd name="connsiteX10" fmla="*/ 0 w 705050"/>
              <a:gd name="connsiteY10" fmla="*/ 547585 h 705050"/>
              <a:gd name="connsiteX11" fmla="*/ 324804 w 705050"/>
              <a:gd name="connsiteY11" fmla="*/ 222781 h 705050"/>
              <a:gd name="connsiteX12" fmla="*/ 136473 w 705050"/>
              <a:gd name="connsiteY12" fmla="*/ 222781 h 705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05050" h="705050">
                <a:moveTo>
                  <a:pt x="136473" y="91"/>
                </a:moveTo>
                <a:lnTo>
                  <a:pt x="345050" y="91"/>
                </a:lnTo>
                <a:lnTo>
                  <a:pt x="345050" y="0"/>
                </a:lnTo>
                <a:lnTo>
                  <a:pt x="705050" y="0"/>
                </a:lnTo>
                <a:lnTo>
                  <a:pt x="705050" y="360000"/>
                </a:lnTo>
                <a:lnTo>
                  <a:pt x="704960" y="360000"/>
                </a:lnTo>
                <a:lnTo>
                  <a:pt x="704960" y="575791"/>
                </a:lnTo>
                <a:lnTo>
                  <a:pt x="482270" y="575791"/>
                </a:lnTo>
                <a:lnTo>
                  <a:pt x="482270" y="380246"/>
                </a:lnTo>
                <a:lnTo>
                  <a:pt x="157465" y="705050"/>
                </a:lnTo>
                <a:lnTo>
                  <a:pt x="0" y="547585"/>
                </a:lnTo>
                <a:lnTo>
                  <a:pt x="324804" y="222781"/>
                </a:lnTo>
                <a:lnTo>
                  <a:pt x="136473" y="2227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3201903-DB76-8BD3-FFCE-998161C8A658}"/>
              </a:ext>
            </a:extLst>
          </p:cNvPr>
          <p:cNvSpPr txBox="1"/>
          <p:nvPr/>
        </p:nvSpPr>
        <p:spPr>
          <a:xfrm>
            <a:off x="2198109" y="2757325"/>
            <a:ext cx="864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r"/>
            <a:r>
              <a:rPr lang="ko-KR" altLang="en-US" sz="1200" dirty="0">
                <a:solidFill>
                  <a:srgbClr val="3E5E69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사후처리</a:t>
            </a:r>
            <a:endParaRPr lang="en-US" altLang="ko-KR" sz="1200" dirty="0">
              <a:solidFill>
                <a:srgbClr val="3E5E69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F4A20B1-0B78-5CD3-656F-D15AB2F715AD}"/>
              </a:ext>
            </a:extLst>
          </p:cNvPr>
          <p:cNvSpPr txBox="1"/>
          <p:nvPr/>
        </p:nvSpPr>
        <p:spPr>
          <a:xfrm>
            <a:off x="2198109" y="3633542"/>
            <a:ext cx="864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lvl="0" algn="r" latinLnBrk="1"/>
            <a:r>
              <a:rPr lang="ko-KR" altLang="en-US" sz="1200" dirty="0">
                <a:solidFill>
                  <a:srgbClr val="3E5E69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전수조사</a:t>
            </a:r>
            <a:endParaRPr lang="ko-KR" altLang="ko-KR" sz="1200" dirty="0">
              <a:solidFill>
                <a:srgbClr val="3E5E69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0520615-4135-6D70-1877-C77A831E6424}"/>
              </a:ext>
            </a:extLst>
          </p:cNvPr>
          <p:cNvSpPr txBox="1"/>
          <p:nvPr/>
        </p:nvSpPr>
        <p:spPr>
          <a:xfrm>
            <a:off x="2198109" y="4510546"/>
            <a:ext cx="864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lvl="0" algn="r" latinLnBrk="1"/>
            <a:r>
              <a:rPr lang="ko-KR" altLang="en-US" sz="1200" dirty="0">
                <a:solidFill>
                  <a:srgbClr val="3E5E69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양적 데이터</a:t>
            </a:r>
            <a:endParaRPr lang="ko-KR" altLang="ko-KR" sz="1200" dirty="0">
              <a:solidFill>
                <a:srgbClr val="3E5E69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1B744C8A-EA1A-BEC9-4FE6-AB4CC45D3D9F}"/>
              </a:ext>
            </a:extLst>
          </p:cNvPr>
          <p:cNvSpPr txBox="1"/>
          <p:nvPr/>
        </p:nvSpPr>
        <p:spPr>
          <a:xfrm>
            <a:off x="2198109" y="5387552"/>
            <a:ext cx="864000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lvl="0" algn="r" latinLnBrk="1"/>
            <a:r>
              <a:rPr lang="ko-KR" altLang="en-US" sz="1200" dirty="0">
                <a:solidFill>
                  <a:srgbClr val="3E5E69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상관관계</a:t>
            </a:r>
            <a:endParaRPr lang="ko-KR" altLang="ko-KR" sz="1200" dirty="0">
              <a:solidFill>
                <a:srgbClr val="3E5E69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AC42A2B1-DE71-35EE-EFB0-418CF633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642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그림 62" descr="전자제품, 사람, 컴퓨터, 노트북이(가) 표시된 사진&#10;&#10;자동 생성된 설명">
            <a:extLst>
              <a:ext uri="{FF2B5EF4-FFF2-40B4-BE49-F238E27FC236}">
                <a16:creationId xmlns:a16="http://schemas.microsoft.com/office/drawing/2014/main" id="{F4451ED1-7F5A-E66F-F7A9-679F4E0539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2166"/>
          <a:stretch/>
        </p:blipFill>
        <p:spPr>
          <a:xfrm>
            <a:off x="6733035" y="2329408"/>
            <a:ext cx="4384883" cy="25625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A27D8DE4-5FAB-44A5-458C-63B1AEA6B79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10162983" y="415499"/>
            <a:ext cx="250086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E606D20-7058-6931-1352-8CCD17268034}"/>
              </a:ext>
            </a:extLst>
          </p:cNvPr>
          <p:cNvSpPr txBox="1"/>
          <p:nvPr/>
        </p:nvSpPr>
        <p:spPr>
          <a:xfrm>
            <a:off x="9622771" y="307777"/>
            <a:ext cx="54021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1</a:t>
            </a:r>
            <a:r>
              <a:rPr lang="ko-KR" altLang="en-US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z="2800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36E2D5-8CF8-9EF4-14BE-6CF90C5D51C4}"/>
              </a:ext>
            </a:extLst>
          </p:cNvPr>
          <p:cNvSpPr txBox="1"/>
          <p:nvPr/>
        </p:nvSpPr>
        <p:spPr>
          <a:xfrm>
            <a:off x="-949233" y="107084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Heavy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BA3AD3-57E0-B3F3-F150-C6C66623BEAC}"/>
              </a:ext>
            </a:extLst>
          </p:cNvPr>
          <p:cNvSpPr txBox="1"/>
          <p:nvPr/>
        </p:nvSpPr>
        <p:spPr>
          <a:xfrm>
            <a:off x="-949233" y="685862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Bold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211B15-3886-9BC8-26C4-3FB651111A8C}"/>
              </a:ext>
            </a:extLst>
          </p:cNvPr>
          <p:cNvSpPr txBox="1"/>
          <p:nvPr/>
        </p:nvSpPr>
        <p:spPr>
          <a:xfrm>
            <a:off x="-949233" y="1264639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Light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08508F7-F6FE-12C9-2B94-48CC7023CE0C}"/>
              </a:ext>
            </a:extLst>
          </p:cNvPr>
          <p:cNvSpPr txBox="1"/>
          <p:nvPr/>
        </p:nvSpPr>
        <p:spPr>
          <a:xfrm>
            <a:off x="-949233" y="396473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 err="1">
                <a:solidFill>
                  <a:srgbClr val="113946"/>
                </a:solidFill>
              </a:rPr>
              <a:t>ExtraBold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83EB09-01A3-C780-3C36-91A7E2727880}"/>
              </a:ext>
            </a:extLst>
          </p:cNvPr>
          <p:cNvSpPr txBox="1"/>
          <p:nvPr/>
        </p:nvSpPr>
        <p:spPr>
          <a:xfrm>
            <a:off x="-949233" y="975251"/>
            <a:ext cx="949234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Regular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8D8D96-0537-7B71-66BC-43BC3E186117}"/>
              </a:ext>
            </a:extLst>
          </p:cNvPr>
          <p:cNvSpPr txBox="1"/>
          <p:nvPr/>
        </p:nvSpPr>
        <p:spPr>
          <a:xfrm>
            <a:off x="9406365" y="633807"/>
            <a:ext cx="973023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13946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defRPr>
            </a:lvl1pPr>
          </a:lstStyle>
          <a:p>
            <a:pPr algn="ctr"/>
            <a:r>
              <a:rPr lang="ko-KR" altLang="en-US" dirty="0"/>
              <a:t>데이터의</a:t>
            </a:r>
            <a:r>
              <a:rPr lang="en-US" altLang="ko-KR" dirty="0"/>
              <a:t> </a:t>
            </a:r>
            <a:r>
              <a:rPr lang="ko-KR" altLang="en-US" dirty="0"/>
              <a:t>이해</a:t>
            </a:r>
            <a:endParaRPr lang="en-US" altLang="ko-K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294CBD-D918-4662-C2A1-9F2DF49E304C}"/>
              </a:ext>
            </a:extLst>
          </p:cNvPr>
          <p:cNvSpPr txBox="1"/>
          <p:nvPr/>
        </p:nvSpPr>
        <p:spPr>
          <a:xfrm>
            <a:off x="10413069" y="307777"/>
            <a:ext cx="594073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2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079E47-2D02-5BB4-617B-2749FE836D22}"/>
              </a:ext>
            </a:extLst>
          </p:cNvPr>
          <p:cNvSpPr txBox="1"/>
          <p:nvPr/>
        </p:nvSpPr>
        <p:spPr>
          <a:xfrm>
            <a:off x="11228695" y="307777"/>
            <a:ext cx="597278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pPr algn="ctr"/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제</a:t>
            </a:r>
            <a:r>
              <a:rPr lang="en-US" altLang="ko-KR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3</a:t>
            </a:r>
            <a:r>
              <a:rPr lang="ko-KR" altLang="en-US" spc="-70" dirty="0">
                <a:solidFill>
                  <a:schemeClr val="bg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과목</a:t>
            </a:r>
            <a:endParaRPr lang="en-US" altLang="ko-KR" spc="-70" dirty="0">
              <a:solidFill>
                <a:schemeClr val="bg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E16381B-A5BF-A900-A053-C14AD5F472F2}"/>
              </a:ext>
            </a:extLst>
          </p:cNvPr>
          <p:cNvSpPr txBox="1"/>
          <p:nvPr/>
        </p:nvSpPr>
        <p:spPr>
          <a:xfrm>
            <a:off x="644432" y="2096402"/>
            <a:ext cx="13064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빅데이터의 가치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59805830-0D48-E2FB-43D6-501630B13647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1007142" y="415499"/>
            <a:ext cx="221553" cy="0"/>
          </a:xfrm>
          <a:prstGeom prst="line">
            <a:avLst/>
          </a:prstGeom>
          <a:ln>
            <a:solidFill>
              <a:srgbClr val="EEEEE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2A9431F2-C6A3-46FC-9F5D-20CF6E12611C}"/>
              </a:ext>
            </a:extLst>
          </p:cNvPr>
          <p:cNvCxnSpPr>
            <a:cxnSpLocks/>
          </p:cNvCxnSpPr>
          <p:nvPr/>
        </p:nvCxnSpPr>
        <p:spPr>
          <a:xfrm>
            <a:off x="9649037" y="577824"/>
            <a:ext cx="487680" cy="0"/>
          </a:xfrm>
          <a:prstGeom prst="line">
            <a:avLst/>
          </a:prstGeom>
          <a:ln w="12700">
            <a:solidFill>
              <a:srgbClr val="3E5E6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사각형: 둥근 위쪽 모서리 34">
            <a:extLst>
              <a:ext uri="{FF2B5EF4-FFF2-40B4-BE49-F238E27FC236}">
                <a16:creationId xmlns:a16="http://schemas.microsoft.com/office/drawing/2014/main" id="{AC3C03ED-EBB6-75E8-9C1A-3F7531487650}"/>
              </a:ext>
            </a:extLst>
          </p:cNvPr>
          <p:cNvSpPr/>
          <p:nvPr/>
        </p:nvSpPr>
        <p:spPr>
          <a:xfrm rot="5400000">
            <a:off x="5854655" y="520655"/>
            <a:ext cx="482691" cy="12192002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13D131-FC8D-DDC5-E922-3C6586BF1475}"/>
              </a:ext>
            </a:extLst>
          </p:cNvPr>
          <p:cNvSpPr txBox="1"/>
          <p:nvPr/>
        </p:nvSpPr>
        <p:spPr>
          <a:xfrm>
            <a:off x="1258074" y="917428"/>
            <a:ext cx="3139321" cy="4549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56082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데이터의 가치와 미래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AC0F71-2929-D2E7-4CAA-6671AD905020}"/>
              </a:ext>
            </a:extLst>
          </p:cNvPr>
          <p:cNvSpPr txBox="1"/>
          <p:nvPr/>
        </p:nvSpPr>
        <p:spPr>
          <a:xfrm>
            <a:off x="1258074" y="633807"/>
            <a:ext cx="16206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ko-KR"/>
            </a:defPPr>
            <a:lvl1pPr>
              <a:defRPr sz="1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defRPr>
            </a:lvl1pPr>
          </a:lstStyle>
          <a:p>
            <a:r>
              <a:rPr lang="en-US" altLang="ko-KR" dirty="0">
                <a:solidFill>
                  <a:srgbClr val="113946"/>
                </a:solidFill>
              </a:rPr>
              <a:t>II. </a:t>
            </a:r>
            <a:r>
              <a:rPr lang="ko-KR" altLang="en-US" dirty="0">
                <a:solidFill>
                  <a:srgbClr val="113946"/>
                </a:solidFill>
              </a:rPr>
              <a:t>데이터의 가치와 미래</a:t>
            </a:r>
            <a:endParaRPr lang="en-US" altLang="ko-KR" dirty="0">
              <a:solidFill>
                <a:srgbClr val="113946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5AEBB7C5-13CF-F9CC-61DE-93A3C883D468}"/>
              </a:ext>
            </a:extLst>
          </p:cNvPr>
          <p:cNvSpPr/>
          <p:nvPr/>
        </p:nvSpPr>
        <p:spPr>
          <a:xfrm rot="10800000">
            <a:off x="644434" y="-1"/>
            <a:ext cx="482691" cy="1331120"/>
          </a:xfrm>
          <a:prstGeom prst="round2Same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F77F5-FAE2-142E-6E26-96D3B4D6ABDB}"/>
              </a:ext>
            </a:extLst>
          </p:cNvPr>
          <p:cNvSpPr txBox="1"/>
          <p:nvPr/>
        </p:nvSpPr>
        <p:spPr>
          <a:xfrm>
            <a:off x="712178" y="991005"/>
            <a:ext cx="3523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2000" spc="-7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02</a:t>
            </a:r>
            <a:endParaRPr lang="ko-KR" altLang="en-US" sz="2000" spc="-7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A11296-AB38-6DF2-DC0F-A8AEE707ACD4}"/>
              </a:ext>
            </a:extLst>
          </p:cNvPr>
          <p:cNvSpPr txBox="1"/>
          <p:nvPr/>
        </p:nvSpPr>
        <p:spPr>
          <a:xfrm>
            <a:off x="644432" y="3576072"/>
            <a:ext cx="13064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16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빅데이터의 활용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7238E6-A5E6-87D7-6A5C-8EF81EDC620F}"/>
              </a:ext>
            </a:extLst>
          </p:cNvPr>
          <p:cNvSpPr txBox="1"/>
          <p:nvPr/>
        </p:nvSpPr>
        <p:spPr>
          <a:xfrm>
            <a:off x="644432" y="2507657"/>
            <a:ext cx="1759454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데이터 활용 방식의 다양성</a:t>
            </a:r>
            <a:endParaRPr lang="en-US" altLang="ko-KR" dirty="0">
              <a:solidFill>
                <a:schemeClr val="tx2"/>
              </a:solidFill>
              <a:latin typeface="+mn-ea"/>
              <a:ea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44EA42-ACC8-0421-785C-5E00DC95B391}"/>
              </a:ext>
            </a:extLst>
          </p:cNvPr>
          <p:cNvSpPr txBox="1"/>
          <p:nvPr/>
        </p:nvSpPr>
        <p:spPr>
          <a:xfrm>
            <a:off x="644432" y="2783448"/>
            <a:ext cx="1759454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끊임없이 새로운 가치 창출</a:t>
            </a:r>
            <a:endParaRPr lang="en-US" altLang="ko-KR" dirty="0">
              <a:solidFill>
                <a:schemeClr val="tx2"/>
              </a:solidFill>
              <a:latin typeface="+mn-ea"/>
              <a:ea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B12D26-10FF-85E6-BF8F-CC99B59F23C1}"/>
              </a:ext>
            </a:extLst>
          </p:cNvPr>
          <p:cNvSpPr txBox="1"/>
          <p:nvPr/>
        </p:nvSpPr>
        <p:spPr>
          <a:xfrm>
            <a:off x="644432" y="3059239"/>
            <a:ext cx="1759454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-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분석 기술의 지속적인 발전</a:t>
            </a:r>
            <a:endParaRPr lang="en-US" altLang="ko-KR" dirty="0">
              <a:solidFill>
                <a:schemeClr val="tx2"/>
              </a:solidFill>
              <a:latin typeface="+mn-ea"/>
              <a:ea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0446AA-B3F3-28E1-D4F1-BDDFC892BAF8}"/>
              </a:ext>
            </a:extLst>
          </p:cNvPr>
          <p:cNvSpPr txBox="1"/>
          <p:nvPr/>
        </p:nvSpPr>
        <p:spPr>
          <a:xfrm>
            <a:off x="2827734" y="2783448"/>
            <a:ext cx="5227679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</a:rPr>
              <a:t>이러한 특징으로 빅데이터의 가치 산정이 어려움</a:t>
            </a:r>
          </a:p>
        </p:txBody>
      </p:sp>
      <p:sp>
        <p:nvSpPr>
          <p:cNvPr id="26" name="이등변 삼각형 25">
            <a:extLst>
              <a:ext uri="{FF2B5EF4-FFF2-40B4-BE49-F238E27FC236}">
                <a16:creationId xmlns:a16="http://schemas.microsoft.com/office/drawing/2014/main" id="{553E134F-8CD7-4605-85EA-09E8500F68CE}"/>
              </a:ext>
            </a:extLst>
          </p:cNvPr>
          <p:cNvSpPr/>
          <p:nvPr/>
        </p:nvSpPr>
        <p:spPr>
          <a:xfrm rot="5400000">
            <a:off x="2239565" y="2820931"/>
            <a:ext cx="774271" cy="147726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DDDC802C-8DEA-BF82-207E-A64022F7974A}"/>
              </a:ext>
            </a:extLst>
          </p:cNvPr>
          <p:cNvSpPr/>
          <p:nvPr/>
        </p:nvSpPr>
        <p:spPr>
          <a:xfrm>
            <a:off x="4526339" y="4329632"/>
            <a:ext cx="3139321" cy="904022"/>
          </a:xfrm>
          <a:prstGeom prst="roundRect">
            <a:avLst>
              <a:gd name="adj" fmla="val 1099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123B4092-F4C2-8F11-E4FF-981952576ACF}"/>
              </a:ext>
            </a:extLst>
          </p:cNvPr>
          <p:cNvSpPr/>
          <p:nvPr/>
        </p:nvSpPr>
        <p:spPr>
          <a:xfrm>
            <a:off x="8416953" y="4329632"/>
            <a:ext cx="3139321" cy="904022"/>
          </a:xfrm>
          <a:prstGeom prst="roundRect">
            <a:avLst>
              <a:gd name="adj" fmla="val 1099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2087ED9-13BD-7E2A-4409-19537A160D3E}"/>
              </a:ext>
            </a:extLst>
          </p:cNvPr>
          <p:cNvSpPr/>
          <p:nvPr/>
        </p:nvSpPr>
        <p:spPr>
          <a:xfrm>
            <a:off x="635725" y="4329632"/>
            <a:ext cx="3139321" cy="904022"/>
          </a:xfrm>
          <a:prstGeom prst="roundRect">
            <a:avLst>
              <a:gd name="adj" fmla="val 1099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332408C-1A35-F72A-F2CF-5910669CEAB7}"/>
              </a:ext>
            </a:extLst>
          </p:cNvPr>
          <p:cNvSpPr txBox="1"/>
          <p:nvPr/>
        </p:nvSpPr>
        <p:spPr>
          <a:xfrm>
            <a:off x="712178" y="4407062"/>
            <a:ext cx="2960917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</a:rPr>
              <a:t>[</a:t>
            </a:r>
            <a:r>
              <a:rPr lang="ko-KR" altLang="en-US" dirty="0">
                <a:solidFill>
                  <a:schemeClr val="tx2"/>
                </a:solidFill>
              </a:rPr>
              <a:t>기업</a:t>
            </a:r>
            <a:r>
              <a:rPr lang="en-US" altLang="ko-KR" dirty="0">
                <a:solidFill>
                  <a:schemeClr val="tx2"/>
                </a:solidFill>
              </a:rPr>
              <a:t>] </a:t>
            </a:r>
            <a:r>
              <a:rPr lang="ko-KR" altLang="en-US" dirty="0">
                <a:solidFill>
                  <a:schemeClr val="tx2"/>
                </a:solidFill>
              </a:rPr>
              <a:t>혁신</a:t>
            </a:r>
            <a:r>
              <a:rPr lang="en-US" altLang="ko-KR" dirty="0">
                <a:solidFill>
                  <a:schemeClr val="tx2"/>
                </a:solidFill>
              </a:rPr>
              <a:t>, </a:t>
            </a:r>
            <a:r>
              <a:rPr lang="ko-KR" altLang="en-US" dirty="0">
                <a:solidFill>
                  <a:schemeClr val="tx2"/>
                </a:solidFill>
              </a:rPr>
              <a:t>경쟁력 제고</a:t>
            </a:r>
            <a:r>
              <a:rPr lang="en-US" altLang="ko-KR" dirty="0">
                <a:solidFill>
                  <a:schemeClr val="tx2"/>
                </a:solidFill>
              </a:rPr>
              <a:t>, </a:t>
            </a:r>
            <a:r>
              <a:rPr lang="ko-KR" altLang="en-US" dirty="0">
                <a:solidFill>
                  <a:schemeClr val="tx2"/>
                </a:solidFill>
              </a:rPr>
              <a:t>생산성 향상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983C4E-A408-246D-B7D9-4554880760BB}"/>
              </a:ext>
            </a:extLst>
          </p:cNvPr>
          <p:cNvSpPr txBox="1"/>
          <p:nvPr/>
        </p:nvSpPr>
        <p:spPr>
          <a:xfrm>
            <a:off x="712178" y="4690485"/>
            <a:ext cx="2960917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소비자 행동을 분석하고 시장 변동을 예측하여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비즈니스 모델을 혁신하거나 신사업을 발굴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F9858C9-E4FD-3B5B-AAB3-B6EC853C8829}"/>
              </a:ext>
            </a:extLst>
          </p:cNvPr>
          <p:cNvSpPr txBox="1"/>
          <p:nvPr/>
        </p:nvSpPr>
        <p:spPr>
          <a:xfrm>
            <a:off x="4615541" y="4407062"/>
            <a:ext cx="2960917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</a:rPr>
              <a:t>[</a:t>
            </a:r>
            <a:r>
              <a:rPr lang="ko-KR" altLang="en-US" dirty="0">
                <a:solidFill>
                  <a:schemeClr val="tx2"/>
                </a:solidFill>
              </a:rPr>
              <a:t>정부</a:t>
            </a:r>
            <a:r>
              <a:rPr lang="en-US" altLang="ko-KR" dirty="0">
                <a:solidFill>
                  <a:schemeClr val="tx2"/>
                </a:solidFill>
              </a:rPr>
              <a:t>] </a:t>
            </a:r>
            <a:r>
              <a:rPr lang="ko-KR" altLang="en-US" dirty="0">
                <a:solidFill>
                  <a:schemeClr val="tx2"/>
                </a:solidFill>
              </a:rPr>
              <a:t>환경 탐색</a:t>
            </a:r>
            <a:r>
              <a:rPr lang="en-US" altLang="ko-KR" dirty="0">
                <a:solidFill>
                  <a:schemeClr val="tx2"/>
                </a:solidFill>
              </a:rPr>
              <a:t>, </a:t>
            </a:r>
            <a:r>
              <a:rPr lang="ko-KR" altLang="en-US" dirty="0">
                <a:solidFill>
                  <a:schemeClr val="tx2"/>
                </a:solidFill>
              </a:rPr>
              <a:t>상황 분석</a:t>
            </a:r>
            <a:r>
              <a:rPr lang="en-US" altLang="ko-KR" dirty="0">
                <a:solidFill>
                  <a:schemeClr val="tx2"/>
                </a:solidFill>
              </a:rPr>
              <a:t>, </a:t>
            </a:r>
            <a:r>
              <a:rPr lang="ko-KR" altLang="en-US" dirty="0">
                <a:solidFill>
                  <a:schemeClr val="tx2"/>
                </a:solidFill>
              </a:rPr>
              <a:t>미래 대응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3EED011-5A3E-3A98-8899-2E8DC7217914}"/>
              </a:ext>
            </a:extLst>
          </p:cNvPr>
          <p:cNvSpPr txBox="1"/>
          <p:nvPr/>
        </p:nvSpPr>
        <p:spPr>
          <a:xfrm>
            <a:off x="4615541" y="4690485"/>
            <a:ext cx="2960917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기상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인구이동 통계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법제 데이터 등을 수집하여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사회 변화를 추정하고 필요한 정보를 추출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87BB0C2-F456-D550-FD23-AAB4AF238E87}"/>
              </a:ext>
            </a:extLst>
          </p:cNvPr>
          <p:cNvSpPr txBox="1"/>
          <p:nvPr/>
        </p:nvSpPr>
        <p:spPr>
          <a:xfrm>
            <a:off x="8518905" y="4407062"/>
            <a:ext cx="2960917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ko-KR" dirty="0">
                <a:solidFill>
                  <a:schemeClr val="tx2"/>
                </a:solidFill>
              </a:rPr>
              <a:t>[</a:t>
            </a:r>
            <a:r>
              <a:rPr lang="ko-KR" altLang="en-US" dirty="0">
                <a:solidFill>
                  <a:schemeClr val="tx2"/>
                </a:solidFill>
              </a:rPr>
              <a:t>개인</a:t>
            </a:r>
            <a:r>
              <a:rPr lang="en-US" altLang="ko-KR" dirty="0">
                <a:solidFill>
                  <a:schemeClr val="tx2"/>
                </a:solidFill>
              </a:rPr>
              <a:t>] </a:t>
            </a:r>
            <a:r>
              <a:rPr lang="ko-KR" altLang="en-US" dirty="0">
                <a:solidFill>
                  <a:schemeClr val="tx2"/>
                </a:solidFill>
              </a:rPr>
              <a:t>목적에 따른 활용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3786689-4733-5CFD-B9FF-6792A89C5CAC}"/>
              </a:ext>
            </a:extLst>
          </p:cNvPr>
          <p:cNvSpPr txBox="1"/>
          <p:nvPr/>
        </p:nvSpPr>
        <p:spPr>
          <a:xfrm>
            <a:off x="8518905" y="4690485"/>
            <a:ext cx="2960917" cy="4627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빅데이터 서비스 비용이 지속적으로 하락하여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정치인</a:t>
            </a:r>
            <a:r>
              <a:rPr lang="en-US" altLang="ko-KR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,</a:t>
            </a:r>
            <a:r>
              <a:rPr lang="ko-KR" altLang="en-US" dirty="0">
                <a:solidFill>
                  <a:schemeClr val="tx2"/>
                </a:solidFill>
                <a:latin typeface="나눔스퀘어 네오 Regular" panose="00000500000000000000" pitchFamily="2" charset="-127"/>
                <a:ea typeface="나눔스퀘어 네오 Regular" panose="00000500000000000000" pitchFamily="2" charset="-127"/>
              </a:rPr>
              <a:t> 대중 가수 등이 인지도 향상에 활용</a:t>
            </a:r>
            <a:endParaRPr lang="en-US" altLang="ko-KR" dirty="0">
              <a:solidFill>
                <a:schemeClr val="tx2"/>
              </a:solidFill>
              <a:latin typeface="나눔스퀘어 네오 Regular" panose="00000500000000000000" pitchFamily="2" charset="-127"/>
              <a:ea typeface="나눔스퀘어 네오 Regular" panose="00000500000000000000" pitchFamily="2" charset="-127"/>
            </a:endParaRPr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93C9B2DF-72F8-C4D9-B9CD-D3BB12644AA3}"/>
              </a:ext>
            </a:extLst>
          </p:cNvPr>
          <p:cNvCxnSpPr>
            <a:cxnSpLocks/>
            <a:stCxn id="36" idx="3"/>
            <a:endCxn id="39" idx="1"/>
          </p:cNvCxnSpPr>
          <p:nvPr/>
        </p:nvCxnSpPr>
        <p:spPr>
          <a:xfrm>
            <a:off x="3673095" y="4518407"/>
            <a:ext cx="942446" cy="0"/>
          </a:xfrm>
          <a:prstGeom prst="straightConnector1">
            <a:avLst/>
          </a:prstGeom>
          <a:ln w="3175"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9E484971-4C1B-5FD7-A19A-1AFD18B64F39}"/>
              </a:ext>
            </a:extLst>
          </p:cNvPr>
          <p:cNvCxnSpPr>
            <a:cxnSpLocks/>
            <a:stCxn id="41" idx="1"/>
            <a:endCxn id="39" idx="3"/>
          </p:cNvCxnSpPr>
          <p:nvPr/>
        </p:nvCxnSpPr>
        <p:spPr>
          <a:xfrm flipH="1">
            <a:off x="7576458" y="4518407"/>
            <a:ext cx="942447" cy="0"/>
          </a:xfrm>
          <a:prstGeom prst="straightConnector1">
            <a:avLst/>
          </a:prstGeom>
          <a:ln w="3175">
            <a:headEnd type="oval" w="sm" len="sm"/>
            <a:tailEnd type="oval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2AFCA17D-9F7D-1DD5-B869-7C41C61D7988}"/>
              </a:ext>
            </a:extLst>
          </p:cNvPr>
          <p:cNvSpPr txBox="1"/>
          <p:nvPr/>
        </p:nvSpPr>
        <p:spPr>
          <a:xfrm>
            <a:off x="407057" y="5341135"/>
            <a:ext cx="3605349" cy="4241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-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구글 </a:t>
            </a: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: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사용자 로그 데이터를 활용한 검색엔진 개발</a:t>
            </a:r>
            <a:endParaRPr lang="en-US" altLang="ko-KR" sz="1100" dirty="0">
              <a:solidFill>
                <a:schemeClr val="tx2"/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</a:endParaRPr>
          </a:p>
          <a:p>
            <a:pPr algn="ctr">
              <a:lnSpc>
                <a:spcPct val="130000"/>
              </a:lnSpc>
            </a:pP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-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월마트 </a:t>
            </a: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: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고객 구매 패턴을 분석해 상품 진열에 활용</a:t>
            </a:r>
            <a:endParaRPr lang="en-US" altLang="ko-KR" sz="1100" dirty="0">
              <a:solidFill>
                <a:schemeClr val="tx2"/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A21753D-AE35-0A8B-7B40-725ECAC362D5}"/>
              </a:ext>
            </a:extLst>
          </p:cNvPr>
          <p:cNvSpPr txBox="1"/>
          <p:nvPr/>
        </p:nvSpPr>
        <p:spPr>
          <a:xfrm>
            <a:off x="4297671" y="5341135"/>
            <a:ext cx="3605349" cy="4241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-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실시간 교통정보</a:t>
            </a: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,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기후정보</a:t>
            </a: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,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소방 서비스를 위해</a:t>
            </a:r>
            <a:endParaRPr lang="en-US" altLang="ko-KR" sz="1100" dirty="0">
              <a:solidFill>
                <a:schemeClr val="tx2"/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실시간 모니터링을 실시하여 국가 안전 확보에 활용</a:t>
            </a:r>
            <a:endParaRPr lang="en-US" altLang="ko-KR" sz="1100" dirty="0">
              <a:solidFill>
                <a:schemeClr val="tx2"/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9CB1801-9550-0535-958B-2608EE3A6AC8}"/>
              </a:ext>
            </a:extLst>
          </p:cNvPr>
          <p:cNvSpPr txBox="1"/>
          <p:nvPr/>
        </p:nvSpPr>
        <p:spPr>
          <a:xfrm>
            <a:off x="8201035" y="5341135"/>
            <a:ext cx="3605349" cy="4241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-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정치인 </a:t>
            </a: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: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사회관계망 분석을 활용해 유세 지역 선거홍보</a:t>
            </a:r>
          </a:p>
          <a:p>
            <a:pPr algn="ctr">
              <a:lnSpc>
                <a:spcPct val="130000"/>
              </a:lnSpc>
            </a:pP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-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가수 </a:t>
            </a: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: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음악 청취 기록을 분석해</a:t>
            </a:r>
            <a:r>
              <a:rPr lang="en-US" altLang="ko-KR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 </a:t>
            </a:r>
            <a:r>
              <a:rPr lang="ko-KR" altLang="en-US" sz="1100" dirty="0">
                <a:solidFill>
                  <a:schemeClr val="tx2"/>
                </a:solidFill>
                <a:latin typeface="나눔스퀘어 네오 Light" panose="00000400000000000000" pitchFamily="2" charset="-127"/>
                <a:ea typeface="나눔스퀘어 네오 Light" panose="00000400000000000000" pitchFamily="2" charset="-127"/>
              </a:rPr>
              <a:t>공연 곡 순서 선정</a:t>
            </a:r>
            <a:endParaRPr lang="en-US" altLang="ko-KR" sz="1100" dirty="0">
              <a:solidFill>
                <a:schemeClr val="tx2"/>
              </a:solidFill>
              <a:latin typeface="나눔스퀘어 네오 Light" panose="00000400000000000000" pitchFamily="2" charset="-127"/>
              <a:ea typeface="나눔스퀘어 네오 Light" panose="00000400000000000000" pitchFamily="2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07B10C9-127B-6535-54C5-D3C09CC8D981}"/>
              </a:ext>
            </a:extLst>
          </p:cNvPr>
          <p:cNvSpPr txBox="1"/>
          <p:nvPr/>
        </p:nvSpPr>
        <p:spPr>
          <a:xfrm>
            <a:off x="644432" y="3926719"/>
            <a:ext cx="7111336" cy="2226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latinLnBrk="0">
              <a:lnSpc>
                <a:spcPct val="120000"/>
              </a:lnSpc>
              <a:defRPr sz="12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→ 연관 규칙 학습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군집분석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유전 알고리즘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기계학습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회귀분석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감정분석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소셜 네트워크 분석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(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사회관계망 분석</a:t>
            </a:r>
            <a:r>
              <a:rPr lang="en-US" altLang="ko-KR" dirty="0">
                <a:solidFill>
                  <a:schemeClr val="tx2"/>
                </a:solidFill>
                <a:latin typeface="+mn-ea"/>
                <a:ea typeface="+mn-ea"/>
              </a:rPr>
              <a:t>) </a:t>
            </a:r>
            <a:r>
              <a:rPr lang="ko-KR" altLang="en-US" dirty="0">
                <a:solidFill>
                  <a:schemeClr val="tx2"/>
                </a:solidFill>
                <a:latin typeface="+mn-ea"/>
                <a:ea typeface="+mn-ea"/>
              </a:rPr>
              <a:t>등</a:t>
            </a:r>
            <a:endParaRPr lang="en-US" altLang="ko-KR" dirty="0">
              <a:solidFill>
                <a:schemeClr val="tx2"/>
              </a:solidFill>
              <a:latin typeface="+mn-ea"/>
              <a:ea typeface="+mn-ea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6A1B56EF-D010-9A38-8E1E-2E9B67774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3EA26-3590-4D69-9AC5-F1EFC03DF79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514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사용자 지정 3">
      <a:majorFont>
        <a:latin typeface="나눔스퀘어 네오 ExtraBold"/>
        <a:ea typeface="나눔스퀘어 네오 ExtraBold"/>
        <a:cs typeface=""/>
      </a:majorFont>
      <a:minorFont>
        <a:latin typeface="나눔스퀘어 네오 Regular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12053</TotalTime>
  <Words>1870</Words>
  <Application>Microsoft Office PowerPoint</Application>
  <PresentationFormat>와이드스크린</PresentationFormat>
  <Paragraphs>397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Noto Sans</vt:lpstr>
      <vt:lpstr>맑은 고딕</vt:lpstr>
      <vt:lpstr>나눔스퀘어 네오 Regular</vt:lpstr>
      <vt:lpstr>나눔스퀘어 네오 ExtraBold</vt:lpstr>
      <vt:lpstr>나눔스퀘어 네오 Light</vt:lpstr>
      <vt:lpstr>Arial</vt:lpstr>
      <vt:lpstr>나눔스퀘어 네오 Heavy</vt:lpstr>
      <vt:lpstr>Calibri</vt:lpstr>
      <vt:lpstr>나눔스퀘어 네오 Bold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간지 및 타이틀은  제가 작업할게요</dc:title>
  <dc:creator>Evan</dc:creator>
  <cp:lastModifiedBy>Evan</cp:lastModifiedBy>
  <cp:revision>499</cp:revision>
  <dcterms:created xsi:type="dcterms:W3CDTF">2023-09-28T10:02:50Z</dcterms:created>
  <dcterms:modified xsi:type="dcterms:W3CDTF">2023-10-26T08:48:24Z</dcterms:modified>
</cp:coreProperties>
</file>

<file path=docProps/thumbnail.jpeg>
</file>